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88" r:id="rId3"/>
    <p:sldId id="258" r:id="rId4"/>
    <p:sldId id="322" r:id="rId5"/>
    <p:sldId id="270" r:id="rId6"/>
    <p:sldId id="296" r:id="rId7"/>
    <p:sldId id="289" r:id="rId8"/>
    <p:sldId id="325" r:id="rId9"/>
    <p:sldId id="297" r:id="rId10"/>
    <p:sldId id="298" r:id="rId11"/>
    <p:sldId id="299" r:id="rId12"/>
    <p:sldId id="290" r:id="rId13"/>
    <p:sldId id="327" r:id="rId14"/>
    <p:sldId id="300" r:id="rId15"/>
    <p:sldId id="301" r:id="rId16"/>
    <p:sldId id="302" r:id="rId17"/>
    <p:sldId id="291" r:id="rId18"/>
    <p:sldId id="326" r:id="rId19"/>
    <p:sldId id="303" r:id="rId20"/>
    <p:sldId id="321" r:id="rId21"/>
    <p:sldId id="304" r:id="rId22"/>
    <p:sldId id="324" r:id="rId23"/>
    <p:sldId id="305" r:id="rId24"/>
    <p:sldId id="320" r:id="rId25"/>
    <p:sldId id="292" r:id="rId26"/>
    <p:sldId id="306" r:id="rId27"/>
    <p:sldId id="307" r:id="rId28"/>
    <p:sldId id="316" r:id="rId29"/>
    <p:sldId id="308" r:id="rId30"/>
    <p:sldId id="328" r:id="rId31"/>
    <p:sldId id="309" r:id="rId32"/>
    <p:sldId id="317" r:id="rId33"/>
    <p:sldId id="318" r:id="rId34"/>
    <p:sldId id="319" r:id="rId35"/>
    <p:sldId id="310" r:id="rId36"/>
    <p:sldId id="293" r:id="rId37"/>
    <p:sldId id="323" r:id="rId38"/>
    <p:sldId id="311" r:id="rId39"/>
    <p:sldId id="329" r:id="rId40"/>
    <p:sldId id="330" r:id="rId41"/>
    <p:sldId id="312" r:id="rId42"/>
    <p:sldId id="313" r:id="rId43"/>
    <p:sldId id="314" r:id="rId44"/>
    <p:sldId id="315" r:id="rId45"/>
    <p:sldId id="294" r:id="rId46"/>
  </p:sldIdLst>
  <p:sldSz cx="12192000" cy="6858000"/>
  <p:notesSz cx="6735763" cy="9866313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" userDrawn="1">
          <p15:clr>
            <a:srgbClr val="A4A3A4"/>
          </p15:clr>
        </p15:guide>
        <p15:guide id="2" orient="horz" pos="4190" userDrawn="1">
          <p15:clr>
            <a:srgbClr val="A4A3A4"/>
          </p15:clr>
        </p15:guide>
        <p15:guide id="3" pos="230" userDrawn="1">
          <p15:clr>
            <a:srgbClr val="A4A3A4"/>
          </p15:clr>
        </p15:guide>
        <p15:guide id="4" pos="7449" userDrawn="1">
          <p15:clr>
            <a:srgbClr val="A4A3A4"/>
          </p15:clr>
        </p15:guide>
        <p15:guide id="5" orient="horz" pos="561" userDrawn="1">
          <p15:clr>
            <a:srgbClr val="A4A3A4"/>
          </p15:clr>
        </p15:guide>
        <p15:guide id="7" orient="horz" pos="4017" userDrawn="1">
          <p15:clr>
            <a:srgbClr val="A4A3A4"/>
          </p15:clr>
        </p15:guide>
        <p15:guide id="8" orient="horz" pos="3888" userDrawn="1">
          <p15:clr>
            <a:srgbClr val="A4A3A4"/>
          </p15:clr>
        </p15:guide>
        <p15:guide id="9" pos="2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50F"/>
    <a:srgbClr val="1C50A2"/>
    <a:srgbClr val="DAA600"/>
    <a:srgbClr val="00B0F0"/>
    <a:srgbClr val="C3E5F3"/>
    <a:srgbClr val="000000"/>
    <a:srgbClr val="E6E6E6"/>
    <a:srgbClr val="FFFFFF"/>
    <a:srgbClr val="FFFFFC"/>
    <a:srgbClr val="F7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88262" autoAdjust="0"/>
  </p:normalViewPr>
  <p:slideViewPr>
    <p:cSldViewPr snapToGrid="0" showGuides="1">
      <p:cViewPr varScale="1">
        <p:scale>
          <a:sx n="101" d="100"/>
          <a:sy n="101" d="100"/>
        </p:scale>
        <p:origin x="996" y="102"/>
      </p:cViewPr>
      <p:guideLst>
        <p:guide orient="horz" pos="129"/>
        <p:guide orient="horz" pos="4190"/>
        <p:guide pos="230"/>
        <p:guide pos="7449"/>
        <p:guide orient="horz" pos="561"/>
        <p:guide orient="horz" pos="4017"/>
        <p:guide orient="horz" pos="3888"/>
        <p:guide pos="2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2021/1/18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G13</a:t>
            </a:r>
            <a:r>
              <a:rPr lang="zh-CN" altLang="en-US" dirty="0"/>
              <a:t>小组，总结报告，基于</a:t>
            </a:r>
            <a:r>
              <a:rPr lang="en-US" altLang="zh-CN" dirty="0"/>
              <a:t>App</a:t>
            </a:r>
            <a:r>
              <a:rPr lang="zh-CN" altLang="en-US" dirty="0"/>
              <a:t>的打卡记录分享软件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43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这里为系统的结构图。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232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用户系统流程图展示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各项操作的流程。用户首先通过登录进入个人界面，如果选择注册则先进行注册操作再进入主界面，进入主界面后，可以通过个人的信息管理进行修改个人信息和登出系统的操作，或者进行个人操作如使用记录创作和交流分享的功能，可以在记录创作进行创建、保存以及上传文件的功能，在交流分享进行回复消息等功能。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用户数据流图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显示了各个模块间的数据交流。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虽然过程比较复杂，但总的归结起来就是用户与服务器之间进行信息的交互。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的登录信息数据流传入登录模块，数据登录模块将接收到的数据传入到数据通信模块，由数据通信模块与服务器交互，数据通信模块将登录结果的数据流返还给数据通信模块，数据通信模块通过用户界面视图模块将信息展现给用户。用户将有关文档编写的操作信息传入内容管理模块，由内容数据解析模块对文件内容解析，传递到数据通信模块，最后文件信息和结果再次经过各模块返回并由界面视图反馈给用户。用户的其他操作的数据流交由操作集合模块，由操作集合模块上传下载到数据通信模块或者存入数据缓存。用户与终端的交互由终端模块和终端数据模块监测并反馈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115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展示第三部分，需求分析部分。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23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需求分析文档，基本信息。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需求首先得去采访一些用户，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主要用户为浙大城市学院学生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，可能具备一个或多个特点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44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对于群体的认知得到后，对于功能性需求和非功能性需求总结，然后进行分析。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842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界面原型，大概总的就是这么个样子。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87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在需求阶段开始产生基线，每个阶段都得找用户进行确认。</a:t>
            </a:r>
            <a:endParaRPr lang="en-US" altLang="zh-CN" dirty="0"/>
          </a:p>
          <a:p>
            <a:r>
              <a:rPr lang="zh-CN" altLang="en-US" dirty="0"/>
              <a:t>需求阶段的反馈如所示。</a:t>
            </a:r>
            <a:endParaRPr lang="en-US" altLang="zh-CN" dirty="0"/>
          </a:p>
          <a:p>
            <a:r>
              <a:rPr lang="zh-CN" altLang="en-US" dirty="0"/>
              <a:t>包括当然用户、普遍用户以及管理员的相关反馈。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585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第四部分，设计分析，包括了总体设计以及详细设计部分。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560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总体设计文档以及详细设计文档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457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输入（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Input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）、加工（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Processing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）、输出（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Output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CN" dirty="0"/>
          </a:p>
          <a:p>
            <a:r>
              <a:rPr lang="zh-CN" altLang="en-US" dirty="0"/>
              <a:t>这里是系统的</a:t>
            </a:r>
            <a:r>
              <a:rPr lang="en-US" altLang="zh-CN" dirty="0"/>
              <a:t>IPO</a:t>
            </a:r>
            <a:r>
              <a:rPr lang="zh-CN" altLang="en-US" dirty="0"/>
              <a:t>图，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IPO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图就是用来说明每个模块的输入、输出数据和数据加工的重要工具。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841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本次报告的目录，主要分为六个阶段贯穿整条时间轴。标注了开始与完成时间。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129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业务流程图。</a:t>
            </a:r>
            <a:endParaRPr lang="en-US" altLang="zh-CN" dirty="0"/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按业务的实际处理步骤和过程绘制，展示了系统的总体流程。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844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关于数据库的设计，包括了</a:t>
            </a:r>
            <a:r>
              <a:rPr lang="en-US" altLang="zh-CN" dirty="0"/>
              <a:t>E-R</a:t>
            </a:r>
            <a:r>
              <a:rPr lang="zh-CN" altLang="en-US" dirty="0"/>
              <a:t>图、</a:t>
            </a:r>
            <a:r>
              <a:rPr lang="en-US" altLang="zh-CN" dirty="0"/>
              <a:t>CDM</a:t>
            </a:r>
            <a:r>
              <a:rPr lang="zh-CN" altLang="en-US" dirty="0"/>
              <a:t>概念模型以及数据字典。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531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对组内的进行分工。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791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这里是</a:t>
            </a:r>
            <a:r>
              <a:rPr lang="en-US" altLang="zh-CN" dirty="0"/>
              <a:t>PDL</a:t>
            </a:r>
            <a:r>
              <a:rPr lang="zh-CN" altLang="en-US" dirty="0"/>
              <a:t>伪代码设计。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315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PAD</a:t>
            </a:r>
            <a:r>
              <a:rPr lang="zh-CN" altLang="en-US" dirty="0"/>
              <a:t>图、流程图、</a:t>
            </a:r>
            <a:r>
              <a:rPr lang="en-US" altLang="zh-CN" dirty="0"/>
              <a:t>N-S</a:t>
            </a:r>
            <a:r>
              <a:rPr lang="zh-CN" altLang="en-US" dirty="0"/>
              <a:t>盒图</a:t>
            </a:r>
            <a:endParaRPr lang="en-US" altLang="zh-CN" dirty="0"/>
          </a:p>
          <a:p>
            <a:r>
              <a:rPr lang="zh-CN" altLang="en-US" dirty="0"/>
              <a:t>先说说流程图，流程图比较常见、直观、清晰、易于学习和掌握。缺点是如果复杂的结构会很乱，小范围模块较优。</a:t>
            </a:r>
            <a:endParaRPr lang="en-US" altLang="zh-CN" dirty="0"/>
          </a:p>
          <a:p>
            <a:r>
              <a:rPr lang="zh-CN" altLang="en-US" dirty="0"/>
              <a:t>然后是</a:t>
            </a:r>
            <a:r>
              <a:rPr lang="en-US" altLang="zh-CN" dirty="0"/>
              <a:t>PAD</a:t>
            </a:r>
            <a:r>
              <a:rPr lang="zh-CN" altLang="en-US" dirty="0"/>
              <a:t>图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problem analysis diagram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，问题分析图），是很早提出的一种算法描述工具，优点有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结构清晰，结构化程度高，易于阅读。最左端的纵线是程序主干线，对应程序的第一层结构；每增一层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PAD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图向右扩展一条纵线，帮程序的纵线数等于程序层次数。</a:t>
            </a:r>
            <a:r>
              <a:rPr lang="zh-CN" altLang="en-US" dirty="0">
                <a:solidFill>
                  <a:srgbClr val="333333"/>
                </a:solidFill>
                <a:effectLst/>
              </a:rPr>
              <a:t>自上而下、自左向右依次执行，程序终止于最左主干线。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缺点就是不如流程图的执行。</a:t>
            </a:r>
            <a:endParaRPr lang="en-US" altLang="zh-CN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最后是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N-S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Nassi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Shneiderman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）盒图，形象直观，功能域明确，容易表示嵌套和层次关系。但是不能任意转换控制，对于代码的依赖程度高，如果出现修改则需要重画。就强制了使用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Structured Programming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自顶向下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）进行设计，保证设计以及软件的质量。</a:t>
            </a:r>
            <a:endParaRPr lang="zh-CN" altLang="en-US" dirty="0">
              <a:solidFill>
                <a:srgbClr val="333333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200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到了实现和测试这个特殊的阶段。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477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写代码前准备工作，代码规范。结果对比。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398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代码清单以及代码走查。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945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部署到服务器上的结果。</a:t>
            </a:r>
            <a:endParaRPr lang="en-US" altLang="zh-CN" dirty="0"/>
          </a:p>
          <a:p>
            <a:r>
              <a:rPr lang="zh-CN" altLang="en-US" dirty="0"/>
              <a:t>文档主要为部署的过程。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3782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实现之后是测试的准备阶段，这两个文档是在设计阶段完成的，但是实际用上是在测试前期。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437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第一部分，项目计划部分。主要分为项目计划书、项目概述和任务分配。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5387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</a:t>
            </a:r>
            <a:r>
              <a:rPr lang="zh-CN" altLang="en-US" dirty="0"/>
              <a:t>：以测试为驱动、开发过程中测试贯穿始终，是瀑布模型的一个变体</a:t>
            </a:r>
            <a:endParaRPr lang="en-US" altLang="zh-CN" dirty="0"/>
          </a:p>
          <a:p>
            <a:r>
              <a:rPr lang="en-US" altLang="zh-CN" dirty="0"/>
              <a:t>W</a:t>
            </a:r>
            <a:r>
              <a:rPr lang="zh-CN" altLang="en-US" dirty="0"/>
              <a:t>：尽早不断地进行软件测试，比</a:t>
            </a:r>
            <a:r>
              <a:rPr lang="en-US" altLang="zh-CN" dirty="0"/>
              <a:t>V</a:t>
            </a:r>
            <a:r>
              <a:rPr lang="zh-CN" altLang="en-US" dirty="0"/>
              <a:t>模型多一步复验地过程</a:t>
            </a:r>
            <a:endParaRPr lang="en-US" altLang="zh-CN" dirty="0"/>
          </a:p>
          <a:p>
            <a:r>
              <a:rPr lang="en-US" altLang="zh-CN" dirty="0"/>
              <a:t>H</a:t>
            </a:r>
            <a:r>
              <a:rPr lang="zh-CN" altLang="en-US" dirty="0"/>
              <a:t>：贯穿整个产品周期，与其他流程迸发进行，只要准备好了就进行测试，其他流程比如设计流程</a:t>
            </a:r>
            <a:endParaRPr lang="en-US" altLang="zh-CN" dirty="0"/>
          </a:p>
          <a:p>
            <a:r>
              <a:rPr lang="en-US" altLang="zh-CN" dirty="0"/>
              <a:t>X</a:t>
            </a:r>
            <a:r>
              <a:rPr lang="zh-CN" altLang="en-US" dirty="0"/>
              <a:t>：对</a:t>
            </a:r>
            <a:r>
              <a:rPr lang="en-US" altLang="zh-CN" dirty="0"/>
              <a:t>V</a:t>
            </a:r>
            <a:r>
              <a:rPr lang="zh-CN" altLang="en-US" dirty="0"/>
              <a:t>模型的修改，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针对单独程序片段所进行的相互分离的编码和测试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,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此后将进行频繁的交接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,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通过集成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,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最终成为可执行的程序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2729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黑盒，又叫功能测试，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检查应用程序的功能，但不检查其内部结构或工作方式。除了接口还有，边界值测试、等价类划分等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白盒测试主要对软件进行覆盖测试。最强路径、最弱语句。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096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单元测试使用了框架自带，并展示了部分测试用例。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204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集成测试系统测试都使用了工具，主要思想自顶向下，宽度优先。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130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截取了部分</a:t>
            </a:r>
            <a:r>
              <a:rPr lang="en-US" altLang="zh-CN" sz="12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alpha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测试和</a:t>
            </a:r>
            <a:r>
              <a:rPr lang="en-US" altLang="zh-CN" sz="12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beta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测试用户访谈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7591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最终测试的总体分析就差不多是这样。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467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最后一个部分 维护和总结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4293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修改之前必须理解待修改的对象，修改之后应该进行必要的测试，以及符合之前的定义规范</a:t>
            </a:r>
            <a:endParaRPr lang="en-US" altLang="zh-CN" dirty="0"/>
          </a:p>
          <a:p>
            <a:r>
              <a:rPr lang="zh-CN" altLang="en-US" dirty="0"/>
              <a:t>程序维护手册的编写符合软件可维护的五个特性：理解、测试、修改、移植、重用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7627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小组组长总结报告。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084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个人总结。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101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在项目计划书中大致对项目前期开发做了部分的准备，确定了</a:t>
            </a:r>
            <a:r>
              <a:rPr lang="en-US" altLang="zh-CN" dirty="0"/>
              <a:t>WBS</a:t>
            </a:r>
            <a:r>
              <a:rPr lang="zh-CN" altLang="en-US" dirty="0"/>
              <a:t>图，明确了对应的里程碑。</a:t>
            </a:r>
            <a:endParaRPr lang="en-US" altLang="zh-CN" dirty="0"/>
          </a:p>
          <a:p>
            <a:r>
              <a:rPr lang="zh-CN" altLang="en-US" dirty="0"/>
              <a:t>更是对预算以及一些问题进行了提前的预估。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678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我都不知道队友这么贴心，把我的总结报告都写好了。也没问过或者通知我，早说我就不用写了。</a:t>
            </a:r>
            <a:endParaRPr lang="en-US" altLang="zh-CN" dirty="0"/>
          </a:p>
          <a:p>
            <a:r>
              <a:rPr lang="zh-CN" altLang="en-US" dirty="0"/>
              <a:t>另外我想说的是，别把发生在自己身上的事情写到我的总结报告里。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0973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会议记录。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5098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软件开发工具。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8018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那没事了。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7337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参考资料。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954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我们小组这次主要是完成了一款以打卡记录为主要功能的</a:t>
            </a:r>
            <a:r>
              <a:rPr lang="en-US" altLang="zh-CN" dirty="0"/>
              <a:t>App</a:t>
            </a:r>
            <a:r>
              <a:rPr lang="zh-CN" altLang="en-US" dirty="0"/>
              <a:t>名字叫做</a:t>
            </a:r>
            <a:r>
              <a:rPr lang="en-US" altLang="zh-CN" dirty="0"/>
              <a:t>Days</a:t>
            </a:r>
            <a:r>
              <a:rPr lang="zh-CN" altLang="en-US" dirty="0"/>
              <a:t>，主要目的是丰富同学们的课余时间。这是项目的相关信息，</a:t>
            </a:r>
            <a:r>
              <a:rPr lang="en-US" altLang="zh-CN" dirty="0" err="1"/>
              <a:t>yangc</a:t>
            </a:r>
            <a:r>
              <a:rPr lang="zh-CN" altLang="en-US" dirty="0"/>
              <a:t>老师为项目的提出者，开发者为</a:t>
            </a:r>
            <a:r>
              <a:rPr lang="en-US" altLang="zh-CN" dirty="0"/>
              <a:t>G13</a:t>
            </a:r>
            <a:r>
              <a:rPr lang="zh-CN" altLang="en-US" dirty="0"/>
              <a:t>小组。</a:t>
            </a:r>
            <a:endParaRPr lang="en-US" altLang="zh-CN" dirty="0"/>
          </a:p>
          <a:p>
            <a:r>
              <a:rPr lang="zh-CN" altLang="en-US" dirty="0"/>
              <a:t>在此也是申明文档主要交付给用户和相关负责人审查，并有一定的保密性和私密性。</a:t>
            </a:r>
            <a:endParaRPr lang="en-US" altLang="zh-CN" dirty="0"/>
          </a:p>
          <a:p>
            <a:r>
              <a:rPr lang="zh-CN" altLang="en-US" dirty="0"/>
              <a:t>这里是我们小组在需求阶段产生的基线（</a:t>
            </a:r>
            <a:r>
              <a:rPr lang="en-US" altLang="zh-CN" dirty="0"/>
              <a:t>baseline</a:t>
            </a:r>
            <a:r>
              <a:rPr lang="zh-CN" altLang="en-US" dirty="0"/>
              <a:t>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25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我们小组通过</a:t>
            </a:r>
            <a:r>
              <a:rPr lang="en-US" altLang="zh-CN" dirty="0"/>
              <a:t>project</a:t>
            </a:r>
            <a:r>
              <a:rPr lang="zh-CN" altLang="en-US" dirty="0"/>
              <a:t>的甘特图计划以及分配任务，我也在这里就行了甘特图跟新情况进行了统计，可以看到对甘特图共调整了</a:t>
            </a:r>
            <a:r>
              <a:rPr lang="en-US" altLang="zh-CN" dirty="0"/>
              <a:t>6</a:t>
            </a:r>
            <a:r>
              <a:rPr lang="zh-CN" altLang="en-US" dirty="0"/>
              <a:t>次，主要是在各个里程碑的时候。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655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第二部分为可行性分析，也是有三个模块，分别是关键技术、展示系统结构图以及系统流图。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786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经济可行性最直观是的是资金，</a:t>
            </a:r>
            <a:r>
              <a:rPr lang="zh-CN" altLang="en-US" sz="12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当然还有时间的投入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/>
              <a:t>然后是社会可行性。￥</a:t>
            </a:r>
            <a:r>
              <a:rPr lang="en-US" altLang="zh-CN" dirty="0"/>
              <a:t>%……&amp;</a:t>
            </a:r>
            <a:r>
              <a:rPr lang="zh-CN" altLang="en-US" dirty="0"/>
              <a:t>￥</a:t>
            </a:r>
            <a:r>
              <a:rPr lang="en-US" altLang="zh-CN" dirty="0"/>
              <a:t>##</a:t>
            </a:r>
          </a:p>
          <a:p>
            <a:r>
              <a:rPr lang="zh-CN" altLang="en-US" dirty="0"/>
              <a:t>接下来是技术可行性部分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184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在这里列出了项目主要用到的技术，前端方面主要是用到了</a:t>
            </a:r>
            <a:r>
              <a:rPr lang="en-US" altLang="zh-CN" dirty="0"/>
              <a:t>flutter</a:t>
            </a:r>
            <a:r>
              <a:rPr lang="zh-CN" altLang="en-US" dirty="0"/>
              <a:t>的框架，为了适应双端。</a:t>
            </a:r>
            <a:endParaRPr lang="en-US" altLang="zh-CN" dirty="0"/>
          </a:p>
          <a:p>
            <a:r>
              <a:rPr lang="zh-CN" altLang="en-US" dirty="0"/>
              <a:t>后端在学长的推荐下选择</a:t>
            </a:r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Django</a:t>
            </a:r>
            <a:r>
              <a:rPr lang="zh-CN" altLang="en-US" dirty="0"/>
              <a:t>框架，用于语言难度并不难，还是对新手比较友好。</a:t>
            </a:r>
            <a:endParaRPr lang="en-US" altLang="zh-CN" dirty="0"/>
          </a:p>
          <a:p>
            <a:r>
              <a:rPr lang="zh-CN" altLang="en-US" dirty="0"/>
              <a:t>数据库的话采用了关系型本地数据库</a:t>
            </a:r>
            <a:r>
              <a:rPr lang="en-US" altLang="zh-CN" dirty="0" err="1"/>
              <a:t>sqlite</a:t>
            </a:r>
            <a:r>
              <a:rPr lang="zh-CN" altLang="en-US" dirty="0"/>
              <a:t>，将服务器作为存储主体。</a:t>
            </a:r>
            <a:endParaRPr lang="en-US" altLang="zh-CN" dirty="0"/>
          </a:p>
          <a:p>
            <a:r>
              <a:rPr lang="zh-CN" altLang="en-US" dirty="0"/>
              <a:t>后台采用了阿里云服务器，因为比较菜鸟，所以选择了</a:t>
            </a:r>
            <a:r>
              <a:rPr lang="en-US" altLang="zh-CN" dirty="0"/>
              <a:t>Windows</a:t>
            </a:r>
            <a:r>
              <a:rPr lang="zh-CN" altLang="en-US" dirty="0"/>
              <a:t>作为系统，比较可观。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057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0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739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母板空白（英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024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286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6110125" y="1549598"/>
            <a:ext cx="4881879" cy="2332181"/>
          </a:xfrm>
          <a:custGeom>
            <a:avLst/>
            <a:gdLst>
              <a:gd name="connsiteX0" fmla="*/ 0 w 4881879"/>
              <a:gd name="connsiteY0" fmla="*/ 0 h 2332181"/>
              <a:gd name="connsiteX1" fmla="*/ 4881879 w 4881879"/>
              <a:gd name="connsiteY1" fmla="*/ 0 h 2332181"/>
              <a:gd name="connsiteX2" fmla="*/ 4881879 w 4881879"/>
              <a:gd name="connsiteY2" fmla="*/ 2332181 h 2332181"/>
              <a:gd name="connsiteX3" fmla="*/ 0 w 4881879"/>
              <a:gd name="connsiteY3" fmla="*/ 2332181 h 2332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1879" h="2332181">
                <a:moveTo>
                  <a:pt x="0" y="0"/>
                </a:moveTo>
                <a:lnTo>
                  <a:pt x="4881879" y="0"/>
                </a:lnTo>
                <a:lnTo>
                  <a:pt x="4881879" y="2332181"/>
                </a:lnTo>
                <a:lnTo>
                  <a:pt x="0" y="233218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08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3878359" y="1678062"/>
            <a:ext cx="7345619" cy="4218037"/>
          </a:xfrm>
          <a:custGeom>
            <a:avLst/>
            <a:gdLst>
              <a:gd name="connsiteX0" fmla="*/ 0 w 7345618"/>
              <a:gd name="connsiteY0" fmla="*/ 0 h 4218037"/>
              <a:gd name="connsiteX1" fmla="*/ 7345618 w 7345618"/>
              <a:gd name="connsiteY1" fmla="*/ 0 h 4218037"/>
              <a:gd name="connsiteX2" fmla="*/ 7345618 w 7345618"/>
              <a:gd name="connsiteY2" fmla="*/ 4218037 h 4218037"/>
              <a:gd name="connsiteX3" fmla="*/ 2604652 w 7345618"/>
              <a:gd name="connsiteY3" fmla="*/ 4218037 h 421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5618" h="4218037">
                <a:moveTo>
                  <a:pt x="0" y="0"/>
                </a:moveTo>
                <a:lnTo>
                  <a:pt x="7345618" y="0"/>
                </a:lnTo>
                <a:lnTo>
                  <a:pt x="7345618" y="4218037"/>
                </a:lnTo>
                <a:lnTo>
                  <a:pt x="2604652" y="4218037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46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2771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6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116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8166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6161886" y="2049868"/>
            <a:ext cx="4055511" cy="1789679"/>
          </a:xfrm>
          <a:custGeom>
            <a:avLst/>
            <a:gdLst>
              <a:gd name="connsiteX0" fmla="*/ 298286 w 4055511"/>
              <a:gd name="connsiteY0" fmla="*/ 0 h 1789679"/>
              <a:gd name="connsiteX1" fmla="*/ 4055511 w 4055511"/>
              <a:gd name="connsiteY1" fmla="*/ 0 h 1789679"/>
              <a:gd name="connsiteX2" fmla="*/ 4055511 w 4055511"/>
              <a:gd name="connsiteY2" fmla="*/ 1491393 h 1789679"/>
              <a:gd name="connsiteX3" fmla="*/ 3757225 w 4055511"/>
              <a:gd name="connsiteY3" fmla="*/ 1789679 h 1789679"/>
              <a:gd name="connsiteX4" fmla="*/ 0 w 4055511"/>
              <a:gd name="connsiteY4" fmla="*/ 1789679 h 1789679"/>
              <a:gd name="connsiteX5" fmla="*/ 0 w 4055511"/>
              <a:gd name="connsiteY5" fmla="*/ 298286 h 178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5511" h="1789679">
                <a:moveTo>
                  <a:pt x="298286" y="0"/>
                </a:moveTo>
                <a:lnTo>
                  <a:pt x="4055511" y="0"/>
                </a:lnTo>
                <a:lnTo>
                  <a:pt x="4055511" y="1491393"/>
                </a:lnTo>
                <a:lnTo>
                  <a:pt x="3757225" y="1789679"/>
                </a:lnTo>
                <a:lnTo>
                  <a:pt x="0" y="1789679"/>
                </a:lnTo>
                <a:lnTo>
                  <a:pt x="0" y="29828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89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dir="u"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3280835" y="1756591"/>
            <a:ext cx="3376084" cy="3524249"/>
          </a:xfrm>
          <a:custGeom>
            <a:avLst/>
            <a:gdLst>
              <a:gd name="connsiteX0" fmla="*/ 0 w 3376084"/>
              <a:gd name="connsiteY0" fmla="*/ 0 h 3524249"/>
              <a:gd name="connsiteX1" fmla="*/ 3376084 w 3376084"/>
              <a:gd name="connsiteY1" fmla="*/ 0 h 3524249"/>
              <a:gd name="connsiteX2" fmla="*/ 3376084 w 3376084"/>
              <a:gd name="connsiteY2" fmla="*/ 3524249 h 3524249"/>
              <a:gd name="connsiteX3" fmla="*/ 0 w 3376084"/>
              <a:gd name="connsiteY3" fmla="*/ 3524249 h 3524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6084" h="3524249">
                <a:moveTo>
                  <a:pt x="0" y="0"/>
                </a:moveTo>
                <a:lnTo>
                  <a:pt x="3376084" y="0"/>
                </a:lnTo>
                <a:lnTo>
                  <a:pt x="3376084" y="3524249"/>
                </a:lnTo>
                <a:lnTo>
                  <a:pt x="0" y="352424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80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66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C4DBC9-C63A-45DA-9C0F-911DA78707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1F8DC5C6-DED6-4E06-935E-B72B18F2776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一、工作整体思路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FF1F9F11-E6CA-447A-A1F2-0A4D12AA0A1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962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105C52-D02B-4128-A83B-D8E740AC87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8292B1EC-7B70-458A-9F31-B538B1CE0AF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二、工作目标展示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E1C59306-8317-4D62-BFC6-4E2DFA021E2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124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409CE7-A901-4EF8-96DC-ADCBCD1861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EB898FAB-1680-4C87-98DB-C088E67855C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三、工作措施实施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BF6181F9-2561-4CC8-A896-8F92F6D24FE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228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1A6C9E-251C-45E4-98DD-902838BDC0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B82C7653-0212-48F7-85F0-72A4B8E8D56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四、工作具体要求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7C0A3C72-EDA9-41C4-AEE2-3620D7DCC17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638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2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7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72" r:id="rId4"/>
    <p:sldLayoutId id="2147483683" r:id="rId5"/>
    <p:sldLayoutId id="2147483684" r:id="rId6"/>
    <p:sldLayoutId id="2147483685" r:id="rId7"/>
    <p:sldLayoutId id="2147483686" r:id="rId8"/>
    <p:sldLayoutId id="2147483682" r:id="rId9"/>
    <p:sldLayoutId id="2147483678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4" r:id="rId16"/>
    <p:sldLayoutId id="2147483695" r:id="rId17"/>
    <p:sldLayoutId id="2147483696" r:id="rId18"/>
    <p:sldLayoutId id="2147483692" r:id="rId19"/>
    <p:sldLayoutId id="2147483693" r:id="rId20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0.jpeg"/><Relationship Id="rId7" Type="http://schemas.openxmlformats.org/officeDocument/2006/relationships/image" Target="../media/image104.jpe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jpeg"/><Relationship Id="rId11" Type="http://schemas.openxmlformats.org/officeDocument/2006/relationships/image" Target="../media/image108.png"/><Relationship Id="rId5" Type="http://schemas.openxmlformats.org/officeDocument/2006/relationships/image" Target="../media/image102.jpe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2C410F-AA39-46AB-9D1A-2448AC727A12}"/>
              </a:ext>
            </a:extLst>
          </p:cNvPr>
          <p:cNvSpPr txBox="1"/>
          <p:nvPr/>
        </p:nvSpPr>
        <p:spPr>
          <a:xfrm>
            <a:off x="2755751" y="1960007"/>
            <a:ext cx="4760987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spc="600" dirty="0">
                <a:solidFill>
                  <a:srgbClr val="1C50A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总结报告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780064B-32E8-4542-BAB6-D5F2838ADF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E8472E0-19E7-426B-BA7A-CA6D3EE3F0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31013" y="2"/>
            <a:ext cx="4760987" cy="259080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CD4EEBE-BA7E-4581-9D88-4A3DCC6998B9}"/>
              </a:ext>
            </a:extLst>
          </p:cNvPr>
          <p:cNvSpPr txBox="1"/>
          <p:nvPr/>
        </p:nvSpPr>
        <p:spPr>
          <a:xfrm>
            <a:off x="7399774" y="4659255"/>
            <a:ext cx="133882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SE2020-G13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12C75B-7594-4B5C-A2B6-54D0465A71A1}"/>
              </a:ext>
            </a:extLst>
          </p:cNvPr>
          <p:cNvSpPr txBox="1"/>
          <p:nvPr/>
        </p:nvSpPr>
        <p:spPr>
          <a:xfrm>
            <a:off x="6361028" y="5253993"/>
            <a:ext cx="341632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组员：陈玲曦、刘书宇、童峻涛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C6DFC99-3550-4BA9-9A29-204458EA1C3D}"/>
              </a:ext>
            </a:extLst>
          </p:cNvPr>
          <p:cNvSpPr txBox="1"/>
          <p:nvPr/>
        </p:nvSpPr>
        <p:spPr>
          <a:xfrm>
            <a:off x="3398864" y="3308038"/>
            <a:ext cx="637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600" spc="6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基于</a:t>
            </a:r>
            <a:r>
              <a:rPr lang="en-US" altLang="zh-CN" kern="1600" spc="6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App</a:t>
            </a:r>
            <a:r>
              <a:rPr lang="zh-CN" altLang="en-US" kern="1600" spc="6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的打卡记录分享软件设计与开发</a:t>
            </a:r>
            <a:endParaRPr lang="zh-CN" altLang="en-US" kern="1600" spc="6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369DC0E-1CA6-4532-B021-BD7A7F66A657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13" y="1613628"/>
            <a:ext cx="1581150" cy="1469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系统结构图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F24405-A61E-4B3D-B955-9751C01A33FD}"/>
              </a:ext>
            </a:extLst>
          </p:cNvPr>
          <p:cNvSpPr txBox="1"/>
          <p:nvPr/>
        </p:nvSpPr>
        <p:spPr>
          <a:xfrm>
            <a:off x="8005258" y="2510447"/>
            <a:ext cx="3549941" cy="1494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15000"/>
              </a:lnSpc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左图为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系统的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结构图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。通过该图可以清楚地看到系统存在的</a:t>
            </a:r>
            <a:r>
              <a:rPr lang="zh-CN" altLang="en-US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子程序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板块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，以及对应板块中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存在的功能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。例如在用户管理子程序中，存在注册、登录、基本信息修改、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退出登录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等功能。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89C6080-0433-4860-B481-A9A8B391C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01" y="1376119"/>
            <a:ext cx="7155495" cy="327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26090"/>
      </p:ext>
    </p:extLst>
  </p:cSld>
  <p:clrMapOvr>
    <a:masterClrMapping/>
  </p:clrMapOvr>
  <p:transition spd="slow" advClick="0" advTm="5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系统流图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">
            <a:extLst>
              <a:ext uri="{FF2B5EF4-FFF2-40B4-BE49-F238E27FC236}">
                <a16:creationId xmlns:a16="http://schemas.microsoft.com/office/drawing/2014/main" id="{EABDE2C1-8036-4BD2-9BBF-F6DC1C069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09" y="1095194"/>
            <a:ext cx="5078287" cy="4395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">
            <a:extLst>
              <a:ext uri="{FF2B5EF4-FFF2-40B4-BE49-F238E27FC236}">
                <a16:creationId xmlns:a16="http://schemas.microsoft.com/office/drawing/2014/main" id="{AE6BBD4A-A1D6-472D-93FE-6C388B71B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830" y="1131958"/>
            <a:ext cx="5145420" cy="459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B8BCE59-2E12-464E-A9E3-87E3845ECF6A}"/>
              </a:ext>
            </a:extLst>
          </p:cNvPr>
          <p:cNvSpPr txBox="1"/>
          <p:nvPr/>
        </p:nvSpPr>
        <p:spPr>
          <a:xfrm>
            <a:off x="8079743" y="5941524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用户数据流程图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09A770-CF1E-46C7-A850-37EAFB7A7F4F}"/>
              </a:ext>
            </a:extLst>
          </p:cNvPr>
          <p:cNvSpPr txBox="1"/>
          <p:nvPr/>
        </p:nvSpPr>
        <p:spPr>
          <a:xfrm>
            <a:off x="1980011" y="5941524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用户系统流程图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026436"/>
      </p:ext>
    </p:extLst>
  </p:cSld>
  <p:clrMapOvr>
    <a:masterClrMapping/>
  </p:clrMapOvr>
  <p:transition spd="slow" advClick="0" advTm="5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214013" cy="2344420"/>
            <a:chOff x="1" y="2324"/>
            <a:chExt cx="14426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821" y="-547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3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640" y="3280"/>
              <a:ext cx="2345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需求分析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85" y="2796"/>
              <a:ext cx="2278" cy="1510"/>
              <a:chOff x="5833356" y="1774524"/>
              <a:chExt cx="1447174" cy="957902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3356" y="1774524"/>
                <a:ext cx="1447174" cy="732940"/>
                <a:chOff x="9133044" y="2649839"/>
                <a:chExt cx="1929565" cy="977252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33044" y="3024238"/>
                  <a:ext cx="1929565" cy="3074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3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功能与非功能需求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39399" y="3319619"/>
                  <a:ext cx="1211309" cy="3074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3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-3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界面原型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38120" y="2501817"/>
                <a:ext cx="1177946" cy="2306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3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-4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用户确认反馈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7D8A505F-E737-467E-B1A6-81058FCFB386}"/>
              </a:ext>
            </a:extLst>
          </p:cNvPr>
          <p:cNvSpPr/>
          <p:nvPr/>
        </p:nvSpPr>
        <p:spPr>
          <a:xfrm>
            <a:off x="7791104" y="2823760"/>
            <a:ext cx="156966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3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需求分析文档</a:t>
            </a:r>
          </a:p>
        </p:txBody>
      </p:sp>
    </p:spTree>
    <p:extLst>
      <p:ext uri="{BB962C8B-B14F-4D97-AF65-F5344CB8AC3E}">
        <p14:creationId xmlns:p14="http://schemas.microsoft.com/office/powerpoint/2010/main" val="3603266467"/>
      </p:ext>
    </p:extLst>
  </p:cSld>
  <p:clrMapOvr>
    <a:masterClrMapping/>
  </p:clrMapOvr>
  <p:transition spd="slow" advClick="0" advTm="5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需求分析文档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7AB6924-AC00-4A0D-A341-3D55B0CFF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109" y="33023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67767F88-DE67-44D6-AB1A-4E5C46076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9ADCEBF-3352-4456-8153-7807FB3C5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29" y="910222"/>
            <a:ext cx="4010104" cy="524711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C540FA2-51E2-4BF0-A5DF-2D8130C3A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899533" y="999648"/>
            <a:ext cx="566828" cy="50529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76CD1A1-88E3-4A48-83E6-3612DA0A884F}"/>
              </a:ext>
            </a:extLst>
          </p:cNvPr>
          <p:cNvSpPr txBox="1"/>
          <p:nvPr/>
        </p:nvSpPr>
        <p:spPr>
          <a:xfrm>
            <a:off x="5501509" y="1504946"/>
            <a:ext cx="1486304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字数：</a:t>
            </a:r>
            <a:r>
              <a:rPr lang="en-US" altLang="zh-CN" sz="2000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15k+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8B04A5C-1AF7-4D5E-96CA-65E42891E36D}"/>
              </a:ext>
            </a:extLst>
          </p:cNvPr>
          <p:cNvSpPr txBox="1"/>
          <p:nvPr/>
        </p:nvSpPr>
        <p:spPr>
          <a:xfrm>
            <a:off x="5501509" y="1027370"/>
            <a:ext cx="1366080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页数：</a:t>
            </a:r>
            <a:r>
              <a:rPr lang="en-US" altLang="zh-CN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50+</a:t>
            </a:r>
            <a:endParaRPr lang="zh-CN" altLang="en-US" sz="2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82F8EC4-B7D0-44C7-873F-50C6328FA6CC}"/>
              </a:ext>
            </a:extLst>
          </p:cNvPr>
          <p:cNvSpPr txBox="1"/>
          <p:nvPr/>
        </p:nvSpPr>
        <p:spPr>
          <a:xfrm>
            <a:off x="5228796" y="1914301"/>
            <a:ext cx="6096000" cy="783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15000"/>
              </a:lnSpc>
            </a:pPr>
            <a:r>
              <a:rPr lang="zh-CN" altLang="en-US" sz="2000" kern="100" dirty="0">
                <a:solidFill>
                  <a:srgbClr val="F1850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说明：</a:t>
            </a:r>
            <a:r>
              <a:rPr lang="zh-CN" altLang="zh-CN" sz="20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本文档的内容包括需求、合格性规定、需求可追踪性等，其中对</a:t>
            </a:r>
            <a:r>
              <a:rPr lang="zh-CN" altLang="zh-CN" sz="2000" kern="100" dirty="0">
                <a:solidFill>
                  <a:srgbClr val="F1850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需求模块</a:t>
            </a:r>
            <a:r>
              <a:rPr lang="zh-CN" altLang="zh-CN" sz="20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进行详细分析。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032230B-C3B5-4779-82CF-596949775158}"/>
              </a:ext>
            </a:extLst>
          </p:cNvPr>
          <p:cNvSpPr txBox="1"/>
          <p:nvPr/>
        </p:nvSpPr>
        <p:spPr>
          <a:xfrm>
            <a:off x="4717514" y="319167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用户</a:t>
            </a:r>
            <a:r>
              <a:rPr lang="zh-CN" altLang="en-US" sz="20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群</a:t>
            </a:r>
            <a:r>
              <a:rPr lang="zh-CN" altLang="zh-CN" sz="20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特点</a:t>
            </a:r>
            <a:r>
              <a:rPr lang="zh-CN" altLang="en-US" sz="20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A2B151A-9369-417F-82CB-6CF0F3003067}"/>
              </a:ext>
            </a:extLst>
          </p:cNvPr>
          <p:cNvSpPr txBox="1"/>
          <p:nvPr/>
        </p:nvSpPr>
        <p:spPr>
          <a:xfrm>
            <a:off x="5182335" y="3607969"/>
            <a:ext cx="6096000" cy="1661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有计划性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，乐于利用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应用程序记录自己的日常生活。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渴望上进，通过希望通过辅助工具来</a:t>
            </a:r>
            <a:r>
              <a:rPr lang="zh-CN" altLang="zh-CN" sz="1800" kern="100" dirty="0">
                <a:solidFill>
                  <a:srgbClr val="F1850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提高自己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课业繁忙，需要辅助工具对日常事物进行</a:t>
            </a:r>
            <a:r>
              <a:rPr lang="zh-CN" altLang="zh-CN" sz="1800" kern="100" dirty="0">
                <a:solidFill>
                  <a:srgbClr val="00B05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记录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喜爱</a:t>
            </a:r>
            <a:r>
              <a:rPr lang="zh-CN" altLang="zh-CN" sz="1800" kern="100" dirty="0">
                <a:solidFill>
                  <a:srgbClr val="00B0F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社交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，乐于分享自己的动态，并于他人互动。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zh-CN" altLang="zh-CN" sz="1800" kern="100" dirty="0">
                <a:solidFill>
                  <a:srgbClr val="7030A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精通手机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，对新应用的学习能力强。</a:t>
            </a:r>
          </a:p>
        </p:txBody>
      </p:sp>
    </p:spTree>
    <p:extLst>
      <p:ext uri="{BB962C8B-B14F-4D97-AF65-F5344CB8AC3E}">
        <p14:creationId xmlns:p14="http://schemas.microsoft.com/office/powerpoint/2010/main" val="3239388640"/>
      </p:ext>
    </p:extLst>
  </p:cSld>
  <p:clrMapOvr>
    <a:masterClrMapping/>
  </p:clrMapOvr>
  <p:transition spd="slow" advClick="0" advTm="5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7" y="206003"/>
            <a:ext cx="2392963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功能与非功能需求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9BDB19-9F13-42A4-8E89-E43B128651CB}"/>
              </a:ext>
            </a:extLst>
          </p:cNvPr>
          <p:cNvSpPr txBox="1"/>
          <p:nvPr/>
        </p:nvSpPr>
        <p:spPr>
          <a:xfrm>
            <a:off x="6320373" y="1281113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）非功能性需求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1281E1-B678-4A49-8072-D9AC1F9A0346}"/>
              </a:ext>
            </a:extLst>
          </p:cNvPr>
          <p:cNvSpPr txBox="1"/>
          <p:nvPr/>
        </p:nvSpPr>
        <p:spPr>
          <a:xfrm>
            <a:off x="1309232" y="1281113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）功能性需求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F1D239D-3915-4C70-AC99-917CEF267BCC}"/>
              </a:ext>
            </a:extLst>
          </p:cNvPr>
          <p:cNvSpPr txBox="1"/>
          <p:nvPr/>
        </p:nvSpPr>
        <p:spPr>
          <a:xfrm>
            <a:off x="1698489" y="1834910"/>
            <a:ext cx="2830981" cy="142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界面要</a:t>
            </a:r>
            <a:r>
              <a:rPr lang="zh-CN" altLang="en-US" sz="1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美观</a:t>
            </a:r>
            <a:endParaRPr lang="en-US" altLang="zh-CN" sz="14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系统处理</a:t>
            </a:r>
            <a:r>
              <a:rPr lang="zh-CN" altLang="en-US" sz="14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准确和及时</a:t>
            </a:r>
            <a:endParaRPr lang="en-US" altLang="zh-CN" sz="1400" dirty="0">
              <a:solidFill>
                <a:srgbClr val="F1850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能够进行</a:t>
            </a:r>
            <a:r>
              <a:rPr lang="zh-CN" altLang="en-US" sz="14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打卡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记录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能够对个人信息进行设置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5.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</a:t>
            </a:r>
            <a:r>
              <a:rPr lang="zh-CN" altLang="en-US" sz="1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登录、注册、退出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等操作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047F4B6-E217-4F03-A6A1-3F56D9B7A1F4}"/>
              </a:ext>
            </a:extLst>
          </p:cNvPr>
          <p:cNvSpPr txBox="1"/>
          <p:nvPr/>
        </p:nvSpPr>
        <p:spPr>
          <a:xfrm>
            <a:off x="6656211" y="1763378"/>
            <a:ext cx="3269609" cy="1152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可用性需求</a:t>
            </a:r>
            <a:endParaRPr lang="en-US" altLang="zh-CN" sz="1400" b="1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14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响应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时间应当够快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b.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操作方便，操作</a:t>
            </a:r>
            <a:r>
              <a:rPr lang="zh-CN" altLang="en-US" sz="1400" kern="1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流程合理</a:t>
            </a:r>
            <a:endParaRPr lang="en-US" altLang="zh-CN" sz="1400" kern="1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c.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完善的</a:t>
            </a:r>
            <a:r>
              <a:rPr lang="zh-CN" altLang="en-US" sz="1400" kern="1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提示信息</a:t>
            </a:r>
            <a:endParaRPr lang="en-US" altLang="zh-CN" sz="1400" kern="100" dirty="0">
              <a:solidFill>
                <a:srgbClr val="1C50A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14531ED-B495-4CD8-B515-749A3C9BE9B9}"/>
              </a:ext>
            </a:extLst>
          </p:cNvPr>
          <p:cNvSpPr txBox="1"/>
          <p:nvPr/>
        </p:nvSpPr>
        <p:spPr>
          <a:xfrm>
            <a:off x="6656211" y="3012662"/>
            <a:ext cx="3711509" cy="142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可靠</a:t>
            </a:r>
            <a:r>
              <a:rPr lang="zh-CN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性需求</a:t>
            </a:r>
            <a:endParaRPr lang="en-US" altLang="zh-CN" sz="1400" b="1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en-US" sz="14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工作时间内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时间正常运行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（每天凌晨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点到第二天凌晨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点）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b.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能够正常</a:t>
            </a:r>
            <a:r>
              <a:rPr lang="zh-CN" altLang="en-US" sz="1400" kern="1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联网使用</a:t>
            </a:r>
            <a:endParaRPr lang="en-US" altLang="zh-CN" sz="1400" kern="100" dirty="0">
              <a:solidFill>
                <a:srgbClr val="1C50A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（断开网络会导致部分功能无法正常使用）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8E46CA1-0032-4737-95C3-BC06103A5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572" y="3445978"/>
            <a:ext cx="3454154" cy="220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21647"/>
      </p:ext>
    </p:extLst>
  </p:cSld>
  <p:clrMapOvr>
    <a:masterClrMapping/>
  </p:clrMapOvr>
  <p:transition spd="slow" advClick="0" advTm="5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界面原型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FD0BF0-BB3C-4576-BC29-12156A067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996" y="1065333"/>
            <a:ext cx="4175227" cy="2894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D710C49-1D4C-4E8A-AC32-518E28328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506" y="3998333"/>
            <a:ext cx="4176989" cy="258968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58AF7BF-F122-481F-8E3F-E5158EF1DC50}"/>
              </a:ext>
            </a:extLst>
          </p:cNvPr>
          <p:cNvSpPr txBox="1"/>
          <p:nvPr/>
        </p:nvSpPr>
        <p:spPr>
          <a:xfrm>
            <a:off x="6362143" y="584145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）管理员界面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441495-E684-46F4-A95A-C999D3AF7ACC}"/>
              </a:ext>
            </a:extLst>
          </p:cNvPr>
          <p:cNvSpPr txBox="1"/>
          <p:nvPr/>
        </p:nvSpPr>
        <p:spPr>
          <a:xfrm>
            <a:off x="934564" y="565948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）用户界面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B93D831-808A-49E1-9D3B-8C3CDFC9EE7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35" y="1880614"/>
            <a:ext cx="2010965" cy="357504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407F03B-D4C3-4145-BB35-630648ED581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882" y="1880614"/>
            <a:ext cx="2010961" cy="357504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ED3232B-A45F-439F-B1C5-0C5C9F4740E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52" y="1880614"/>
            <a:ext cx="2010961" cy="35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29991"/>
      </p:ext>
    </p:extLst>
  </p:cSld>
  <p:clrMapOvr>
    <a:masterClrMapping/>
  </p:clrMapOvr>
  <p:transition spd="slow" advClick="0" advTm="5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用户确认反馈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991CAFFC-036B-4649-B2A1-02B40A3AE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688139"/>
              </p:ext>
            </p:extLst>
          </p:nvPr>
        </p:nvGraphicFramePr>
        <p:xfrm>
          <a:off x="118340" y="2582148"/>
          <a:ext cx="3929787" cy="4033100"/>
        </p:xfrm>
        <a:graphic>
          <a:graphicData uri="http://schemas.openxmlformats.org/drawingml/2006/table">
            <a:tbl>
              <a:tblPr/>
              <a:tblGrid>
                <a:gridCol w="496065">
                  <a:extLst>
                    <a:ext uri="{9D8B030D-6E8A-4147-A177-3AD203B41FA5}">
                      <a16:colId xmlns:a16="http://schemas.microsoft.com/office/drawing/2014/main" val="851258012"/>
                    </a:ext>
                  </a:extLst>
                </a:gridCol>
                <a:gridCol w="556876">
                  <a:extLst>
                    <a:ext uri="{9D8B030D-6E8A-4147-A177-3AD203B41FA5}">
                      <a16:colId xmlns:a16="http://schemas.microsoft.com/office/drawing/2014/main" val="1779643863"/>
                    </a:ext>
                  </a:extLst>
                </a:gridCol>
                <a:gridCol w="691291">
                  <a:extLst>
                    <a:ext uri="{9D8B030D-6E8A-4147-A177-3AD203B41FA5}">
                      <a16:colId xmlns:a16="http://schemas.microsoft.com/office/drawing/2014/main" val="4127086571"/>
                    </a:ext>
                  </a:extLst>
                </a:gridCol>
                <a:gridCol w="604403">
                  <a:extLst>
                    <a:ext uri="{9D8B030D-6E8A-4147-A177-3AD203B41FA5}">
                      <a16:colId xmlns:a16="http://schemas.microsoft.com/office/drawing/2014/main" val="924502991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134474112"/>
                    </a:ext>
                  </a:extLst>
                </a:gridCol>
                <a:gridCol w="685802">
                  <a:extLst>
                    <a:ext uri="{9D8B030D-6E8A-4147-A177-3AD203B41FA5}">
                      <a16:colId xmlns:a16="http://schemas.microsoft.com/office/drawing/2014/main" val="2155998008"/>
                    </a:ext>
                  </a:extLst>
                </a:gridCol>
              </a:tblGrid>
              <a:tr h="181740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cap="all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主题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</a:t>
                      </a:r>
                      <a:r>
                        <a:rPr lang="zh-CN" altLang="en-US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需求</a:t>
                      </a:r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访谈记录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87275"/>
                  </a:ext>
                </a:extLst>
              </a:tr>
              <a:tr h="238151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时间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2020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杨枨老师办公室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86835"/>
                  </a:ext>
                </a:extLst>
              </a:tr>
              <a:tr h="238151">
                <a:tc rowSpan="2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受访人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姓名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专业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联系方式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访谈人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记录整理人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309791"/>
                  </a:ext>
                </a:extLst>
              </a:tr>
              <a:tr h="3458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杨枨老师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面谈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陈玲曦、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刘书宇、童峻涛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刘书宇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24866"/>
                  </a:ext>
                </a:extLst>
              </a:tr>
              <a:tr h="119075">
                <a:tc gridSpan="6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访谈主要内容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869062"/>
                  </a:ext>
                </a:extLst>
              </a:tr>
              <a:tr h="510792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个人背景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软件工程课程教师，本产品当然用户</a:t>
                      </a: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602150"/>
                  </a:ext>
                </a:extLst>
              </a:tr>
              <a:tr h="1190753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调研记录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页面整体风格色系不太统一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装在手机上图标显示样式没有看到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图标代替文字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打卡页面多余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多张照片的排布方式没有考虑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已写过的日记，如何翻找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日记页面太粗糙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是否有管理员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评论类如微信，尽量在一张页面显示</a:t>
                      </a:r>
                      <a:endParaRPr lang="en-US" alt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建议多参照些资源如交流网站</a:t>
                      </a: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93496"/>
                  </a:ext>
                </a:extLst>
              </a:tr>
              <a:tr h="323048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13478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35698BBA-37B9-447E-8ADC-610A289B10D6}"/>
              </a:ext>
            </a:extLst>
          </p:cNvPr>
          <p:cNvSpPr txBox="1"/>
          <p:nvPr/>
        </p:nvSpPr>
        <p:spPr>
          <a:xfrm>
            <a:off x="856430" y="2047228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与当然用户的沟通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D9F8F29-9C82-4FC5-82FE-2C74574B74F9}"/>
              </a:ext>
            </a:extLst>
          </p:cNvPr>
          <p:cNvSpPr txBox="1"/>
          <p:nvPr/>
        </p:nvSpPr>
        <p:spPr>
          <a:xfrm>
            <a:off x="4891637" y="2047228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普遍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用户的沟通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E604CFE-CCB9-4011-A9F0-CC7810BE664D}"/>
              </a:ext>
            </a:extLst>
          </p:cNvPr>
          <p:cNvSpPr txBox="1"/>
          <p:nvPr/>
        </p:nvSpPr>
        <p:spPr>
          <a:xfrm>
            <a:off x="8926844" y="2047228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管理员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的沟通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23C63602-CBFE-43A3-AA62-895B9E77A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058803"/>
              </p:ext>
            </p:extLst>
          </p:nvPr>
        </p:nvGraphicFramePr>
        <p:xfrm>
          <a:off x="4153547" y="2582148"/>
          <a:ext cx="3929787" cy="4033084"/>
        </p:xfrm>
        <a:graphic>
          <a:graphicData uri="http://schemas.openxmlformats.org/drawingml/2006/table">
            <a:tbl>
              <a:tblPr/>
              <a:tblGrid>
                <a:gridCol w="496065">
                  <a:extLst>
                    <a:ext uri="{9D8B030D-6E8A-4147-A177-3AD203B41FA5}">
                      <a16:colId xmlns:a16="http://schemas.microsoft.com/office/drawing/2014/main" val="851258012"/>
                    </a:ext>
                  </a:extLst>
                </a:gridCol>
                <a:gridCol w="556876">
                  <a:extLst>
                    <a:ext uri="{9D8B030D-6E8A-4147-A177-3AD203B41FA5}">
                      <a16:colId xmlns:a16="http://schemas.microsoft.com/office/drawing/2014/main" val="1779643863"/>
                    </a:ext>
                  </a:extLst>
                </a:gridCol>
                <a:gridCol w="691291">
                  <a:extLst>
                    <a:ext uri="{9D8B030D-6E8A-4147-A177-3AD203B41FA5}">
                      <a16:colId xmlns:a16="http://schemas.microsoft.com/office/drawing/2014/main" val="4127086571"/>
                    </a:ext>
                  </a:extLst>
                </a:gridCol>
                <a:gridCol w="604403">
                  <a:extLst>
                    <a:ext uri="{9D8B030D-6E8A-4147-A177-3AD203B41FA5}">
                      <a16:colId xmlns:a16="http://schemas.microsoft.com/office/drawing/2014/main" val="924502991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134474112"/>
                    </a:ext>
                  </a:extLst>
                </a:gridCol>
                <a:gridCol w="685802">
                  <a:extLst>
                    <a:ext uri="{9D8B030D-6E8A-4147-A177-3AD203B41FA5}">
                      <a16:colId xmlns:a16="http://schemas.microsoft.com/office/drawing/2014/main" val="2155998008"/>
                    </a:ext>
                  </a:extLst>
                </a:gridCol>
              </a:tblGrid>
              <a:tr h="184307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cap="all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主题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</a:t>
                      </a:r>
                      <a:r>
                        <a:rPr lang="zh-CN" altLang="en-US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需求</a:t>
                      </a:r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访谈记录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87275"/>
                  </a:ext>
                </a:extLst>
              </a:tr>
              <a:tr h="340015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时间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2020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08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明德</a:t>
                      </a:r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1-409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86835"/>
                  </a:ext>
                </a:extLst>
              </a:tr>
              <a:tr h="340015">
                <a:tc rowSpan="2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受访人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姓名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专业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联系方式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访谈人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记录整理人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309791"/>
                  </a:ext>
                </a:extLst>
              </a:tr>
              <a:tr h="45305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张鑫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面谈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童峻涛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童峻涛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24866"/>
                  </a:ext>
                </a:extLst>
              </a:tr>
              <a:tr h="170007">
                <a:tc gridSpan="6"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访谈主要内容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869062"/>
                  </a:ext>
                </a:extLst>
              </a:tr>
              <a:tr h="518005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个人背景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男，计算机学院学生，手机重度使用者，精通各种应用程序基本操作。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602150"/>
                  </a:ext>
                </a:extLst>
              </a:tr>
              <a:tr h="1700074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调研记录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若用户范围扩大应考虑用户适用范围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确定用户好友的判断以及关注的人与好友的联系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界面的设计要求精美、引人注目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确定动态的可见性的选择方式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确定人气值的计算</a:t>
                      </a: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93496"/>
                  </a:ext>
                </a:extLst>
              </a:tr>
              <a:tr h="327610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13478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82830202-77C3-48EB-A1C9-E6C7CC79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663184"/>
              </p:ext>
            </p:extLst>
          </p:nvPr>
        </p:nvGraphicFramePr>
        <p:xfrm>
          <a:off x="8188755" y="2582149"/>
          <a:ext cx="3929787" cy="4033082"/>
        </p:xfrm>
        <a:graphic>
          <a:graphicData uri="http://schemas.openxmlformats.org/drawingml/2006/table">
            <a:tbl>
              <a:tblPr/>
              <a:tblGrid>
                <a:gridCol w="496065">
                  <a:extLst>
                    <a:ext uri="{9D8B030D-6E8A-4147-A177-3AD203B41FA5}">
                      <a16:colId xmlns:a16="http://schemas.microsoft.com/office/drawing/2014/main" val="851258012"/>
                    </a:ext>
                  </a:extLst>
                </a:gridCol>
                <a:gridCol w="556876">
                  <a:extLst>
                    <a:ext uri="{9D8B030D-6E8A-4147-A177-3AD203B41FA5}">
                      <a16:colId xmlns:a16="http://schemas.microsoft.com/office/drawing/2014/main" val="1779643863"/>
                    </a:ext>
                  </a:extLst>
                </a:gridCol>
                <a:gridCol w="691291">
                  <a:extLst>
                    <a:ext uri="{9D8B030D-6E8A-4147-A177-3AD203B41FA5}">
                      <a16:colId xmlns:a16="http://schemas.microsoft.com/office/drawing/2014/main" val="4127086571"/>
                    </a:ext>
                  </a:extLst>
                </a:gridCol>
                <a:gridCol w="604403">
                  <a:extLst>
                    <a:ext uri="{9D8B030D-6E8A-4147-A177-3AD203B41FA5}">
                      <a16:colId xmlns:a16="http://schemas.microsoft.com/office/drawing/2014/main" val="924502991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134474112"/>
                    </a:ext>
                  </a:extLst>
                </a:gridCol>
                <a:gridCol w="685802">
                  <a:extLst>
                    <a:ext uri="{9D8B030D-6E8A-4147-A177-3AD203B41FA5}">
                      <a16:colId xmlns:a16="http://schemas.microsoft.com/office/drawing/2014/main" val="2155998008"/>
                    </a:ext>
                  </a:extLst>
                </a:gridCol>
              </a:tblGrid>
              <a:tr h="185587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cap="all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主题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</a:t>
                      </a:r>
                      <a:r>
                        <a:rPr lang="zh-CN" altLang="en-US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需求</a:t>
                      </a:r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访谈记录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87275"/>
                  </a:ext>
                </a:extLst>
              </a:tr>
              <a:tr h="342378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时间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2020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理四</a:t>
                      </a:r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-221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86835"/>
                  </a:ext>
                </a:extLst>
              </a:tr>
              <a:tr h="342378">
                <a:tc rowSpan="2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受访人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姓名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专业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联系方式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访谈人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记录整理人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309791"/>
                  </a:ext>
                </a:extLst>
              </a:tr>
              <a:tr h="4281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刘哲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软件工程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面谈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童峻涛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童峻涛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24866"/>
                  </a:ext>
                </a:extLst>
              </a:tr>
              <a:tr h="171189">
                <a:tc gridSpan="6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访谈主要内容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869062"/>
                  </a:ext>
                </a:extLst>
              </a:tr>
              <a:tr h="521607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个人背景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男，计算机与计算科学学院学生，软件工程</a:t>
                      </a: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G8</a:t>
                      </a: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小组项目经理，在本系统中扮演管理员角色。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602150"/>
                  </a:ext>
                </a:extLst>
              </a:tr>
              <a:tr h="1711894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调研记录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界面简洁明了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操作清楚便捷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可用性高，交互性好</a:t>
                      </a: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93496"/>
                  </a:ext>
                </a:extLst>
              </a:tr>
              <a:tr h="329888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13478"/>
                  </a:ext>
                </a:extLst>
              </a:tr>
            </a:tbl>
          </a:graphicData>
        </a:graphic>
      </p:graphicFrame>
      <p:pic>
        <p:nvPicPr>
          <p:cNvPr id="24" name="图片 23">
            <a:extLst>
              <a:ext uri="{FF2B5EF4-FFF2-40B4-BE49-F238E27FC236}">
                <a16:creationId xmlns:a16="http://schemas.microsoft.com/office/drawing/2014/main" id="{DB8A055D-190F-4BF5-8357-126C2EE53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612" y="667201"/>
            <a:ext cx="1400196" cy="145169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6A6E3BC-9176-4F26-B31E-3C05F0B06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359" y="667201"/>
            <a:ext cx="1400196" cy="145169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6AD84DE-49E0-4D70-87EB-7AB119A8B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058" y="667202"/>
            <a:ext cx="1404456" cy="145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34320"/>
      </p:ext>
    </p:extLst>
  </p:cSld>
  <p:clrMapOvr>
    <a:masterClrMapping/>
  </p:clrMapOvr>
  <p:transition spd="slow" advClick="0" advTm="5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4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195" y="3280"/>
              <a:ext cx="2790" cy="736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设计分析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87" y="2796"/>
              <a:ext cx="1854" cy="1464"/>
              <a:chOff x="5832797" y="1774524"/>
              <a:chExt cx="1177330" cy="929149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3551" y="1774524"/>
                <a:ext cx="1042943" cy="731141"/>
                <a:chOff x="9133302" y="2649839"/>
                <a:chExt cx="1390590" cy="974853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37273" y="2777717"/>
                  <a:ext cx="1340881" cy="3076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4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系统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IPO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图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33302" y="3317067"/>
                  <a:ext cx="1390590" cy="3076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4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-4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数据库设计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32797" y="2472919"/>
                <a:ext cx="1177330" cy="2307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4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-5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组内模块划分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3B2E34B-0EFA-47EC-B1D5-66BD13CB2C84}"/>
              </a:ext>
            </a:extLst>
          </p:cNvPr>
          <p:cNvSpPr/>
          <p:nvPr/>
        </p:nvSpPr>
        <p:spPr>
          <a:xfrm>
            <a:off x="7789675" y="3142078"/>
            <a:ext cx="174919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4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-3 </a:t>
            </a:r>
            <a:r>
              <a:rPr lang="zh-CN" altLang="en-US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系统业务流程图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E9F10DD-6ADC-42BC-9502-A4FC0C50FFFF}"/>
              </a:ext>
            </a:extLst>
          </p:cNvPr>
          <p:cNvSpPr/>
          <p:nvPr/>
        </p:nvSpPr>
        <p:spPr>
          <a:xfrm>
            <a:off x="7787717" y="3940477"/>
            <a:ext cx="156966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4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-6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关键算法设计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331240A-8777-4367-B02C-9568FF05305E}"/>
              </a:ext>
            </a:extLst>
          </p:cNvPr>
          <p:cNvSpPr/>
          <p:nvPr/>
        </p:nvSpPr>
        <p:spPr>
          <a:xfrm>
            <a:off x="7796607" y="2608784"/>
            <a:ext cx="156966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4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-1 </a:t>
            </a:r>
            <a:r>
              <a:rPr lang="zh-CN" altLang="en-US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设计分析文档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70998"/>
      </p:ext>
    </p:extLst>
  </p:cSld>
  <p:clrMapOvr>
    <a:masterClrMapping/>
  </p:clrMapOvr>
  <p:transition spd="slow" advClick="0" advTm="5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设计分析文档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7AB6924-AC00-4A0D-A341-3D55B0CFF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109" y="33023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67767F88-DE67-44D6-AB1A-4E5C46076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AC8C1A8-20A8-4B42-AA15-659A190FE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13" y="986310"/>
            <a:ext cx="3851903" cy="505041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8A34EBB-E21A-4256-882F-76BF0D4FE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96" y="1147738"/>
            <a:ext cx="3497761" cy="485729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05F9A73-A2D3-41F5-B5F8-D446B2F2D0E3}"/>
              </a:ext>
            </a:extLst>
          </p:cNvPr>
          <p:cNvSpPr txBox="1"/>
          <p:nvPr/>
        </p:nvSpPr>
        <p:spPr>
          <a:xfrm>
            <a:off x="3981623" y="2767280"/>
            <a:ext cx="2743774" cy="13234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主要对前一阶段的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需求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整合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，并对软件运行环境、基本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设计概念和处理流程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、接口设计以及运行设计等进行描述。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DF64FD2-86B8-4A33-967B-05A688A7EC43}"/>
              </a:ext>
            </a:extLst>
          </p:cNvPr>
          <p:cNvSpPr txBox="1"/>
          <p:nvPr/>
        </p:nvSpPr>
        <p:spPr>
          <a:xfrm>
            <a:off x="9178607" y="2886882"/>
            <a:ext cx="245745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对总体设计进行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细化补充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，并加入通过系统的分析进行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模块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的详细设计</a:t>
            </a:r>
          </a:p>
        </p:txBody>
      </p:sp>
    </p:spTree>
    <p:extLst>
      <p:ext uri="{BB962C8B-B14F-4D97-AF65-F5344CB8AC3E}">
        <p14:creationId xmlns:p14="http://schemas.microsoft.com/office/powerpoint/2010/main" val="2235880888"/>
      </p:ext>
    </p:extLst>
  </p:cSld>
  <p:clrMapOvr>
    <a:masterClrMapping/>
  </p:clrMapOvr>
  <p:transition spd="slow" advClick="0" advTm="5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IPO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68B63982-7120-4A1D-97D4-342783613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09" y="948322"/>
            <a:ext cx="5009687" cy="2352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57AB6924-AC00-4A0D-A341-3D55B0CFF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109" y="33023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文本框 2">
            <a:extLst>
              <a:ext uri="{FF2B5EF4-FFF2-40B4-BE49-F238E27FC236}">
                <a16:creationId xmlns:a16="http://schemas.microsoft.com/office/drawing/2014/main" id="{D730DDFF-DA3A-4A6A-8053-425815896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190" y="3300854"/>
            <a:ext cx="4254663" cy="23525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系统：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用户管理子系统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作者：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刘书宇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日期：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2020.12.02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软件总系统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编号：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0.0.0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上层调用模块：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下层调用模块：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各个子系统模块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输入：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各位参与者的信息和操作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输出：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操作的完成情况和结果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处理：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在可允许范围内更新数据表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局部数据元素：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数据库中所有元素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注释：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54" name="图片 1">
            <a:extLst>
              <a:ext uri="{FF2B5EF4-FFF2-40B4-BE49-F238E27FC236}">
                <a16:creationId xmlns:a16="http://schemas.microsoft.com/office/drawing/2014/main" id="{48CF2704-BA5E-4B9C-A35E-099C5716F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07" y="1038367"/>
            <a:ext cx="4487824" cy="2172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8">
            <a:extLst>
              <a:ext uri="{FF2B5EF4-FFF2-40B4-BE49-F238E27FC236}">
                <a16:creationId xmlns:a16="http://schemas.microsoft.com/office/drawing/2014/main" id="{67767F88-DE67-44D6-AB1A-4E5C46076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C79A5358-5C98-45B7-9D51-042FEA2BE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119" y="3284630"/>
            <a:ext cx="4338395" cy="238112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系统：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用户管理子系统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作者：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刘书宇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日期：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2020.11.26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登录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编号：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1.2.0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上层调用模块：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用户管理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下层调用模块：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输入：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操作内容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输出：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登录是否成功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处理：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用户信息表查询，核对密码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局部数据元素：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用户信息表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注释：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644181"/>
      </p:ext>
    </p:extLst>
  </p:cSld>
  <p:clrMapOvr>
    <a:masterClrMapping/>
  </p:clrMapOvr>
  <p:transition spd="slow" advClick="0" advTm="5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74389" y="647491"/>
            <a:ext cx="1527481" cy="1527480"/>
            <a:chOff x="1656683" y="172986"/>
            <a:chExt cx="1331936" cy="1331936"/>
          </a:xfrm>
        </p:grpSpPr>
        <p:sp>
          <p:nvSpPr>
            <p:cNvPr id="37" name="椭圆 36"/>
            <p:cNvSpPr/>
            <p:nvPr/>
          </p:nvSpPr>
          <p:spPr>
            <a:xfrm>
              <a:off x="1656683" y="172986"/>
              <a:ext cx="1331936" cy="1331936"/>
            </a:xfrm>
            <a:prstGeom prst="ellipse">
              <a:avLst/>
            </a:prstGeom>
            <a:solidFill>
              <a:srgbClr val="1C50A2"/>
            </a:solidFill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8" name="TextBox 145"/>
            <p:cNvSpPr txBox="1"/>
            <p:nvPr/>
          </p:nvSpPr>
          <p:spPr>
            <a:xfrm>
              <a:off x="1675401" y="467234"/>
              <a:ext cx="1189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目录</a:t>
              </a:r>
            </a:p>
          </p:txBody>
        </p:sp>
        <p:sp>
          <p:nvSpPr>
            <p:cNvPr id="39" name="TextBox 146"/>
            <p:cNvSpPr txBox="1"/>
            <p:nvPr/>
          </p:nvSpPr>
          <p:spPr>
            <a:xfrm>
              <a:off x="1656683" y="937949"/>
              <a:ext cx="1263808" cy="228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CONTENTS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4" name="Freeform 5"/>
          <p:cNvSpPr/>
          <p:nvPr/>
        </p:nvSpPr>
        <p:spPr bwMode="auto">
          <a:xfrm>
            <a:off x="0" y="2888493"/>
            <a:ext cx="12182603" cy="1446240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rgbClr val="1C50A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800277" y="4646456"/>
            <a:ext cx="1083924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项目计划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6206692" y="2154907"/>
            <a:ext cx="209108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设计分析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2253137" y="3255034"/>
            <a:ext cx="2067387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可行性分析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980858" y="4405325"/>
            <a:ext cx="2698689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需求分析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842530" y="3524026"/>
            <a:ext cx="999420" cy="1001113"/>
            <a:chOff x="3437020" y="1033173"/>
            <a:chExt cx="863676" cy="865577"/>
          </a:xfrm>
        </p:grpSpPr>
        <p:sp>
          <p:nvSpPr>
            <p:cNvPr id="35" name="椭圆 34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rgbClr val="1C50A2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7061" y="1269490"/>
              <a:ext cx="383594" cy="392941"/>
            </a:xfrm>
            <a:prstGeom prst="rect">
              <a:avLst/>
            </a:prstGeom>
          </p:spPr>
        </p:pic>
      </p:grp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7932584" y="3656366"/>
            <a:ext cx="265045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实现与测试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787121" y="3797347"/>
            <a:ext cx="999420" cy="1001113"/>
            <a:chOff x="3437020" y="2074814"/>
            <a:chExt cx="863676" cy="865577"/>
          </a:xfrm>
          <a:solidFill>
            <a:srgbClr val="1C50A2"/>
          </a:solidFill>
        </p:grpSpPr>
        <p:sp>
          <p:nvSpPr>
            <p:cNvPr id="33" name="椭圆 32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5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9913" y="2331429"/>
              <a:ext cx="343966" cy="352346"/>
            </a:xfrm>
            <a:prstGeom prst="rect">
              <a:avLst/>
            </a:prstGeom>
            <a:grpFill/>
          </p:spPr>
        </p:pic>
      </p:grpSp>
      <p:sp>
        <p:nvSpPr>
          <p:cNvPr id="26" name="椭圆 25"/>
          <p:cNvSpPr>
            <a:spLocks noChangeArrowheads="1"/>
          </p:cNvSpPr>
          <p:nvPr/>
        </p:nvSpPr>
        <p:spPr bwMode="auto">
          <a:xfrm>
            <a:off x="4800316" y="3297637"/>
            <a:ext cx="999419" cy="999419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068698" y="3574253"/>
            <a:ext cx="418411" cy="428311"/>
            <a:chOff x="9901116" y="2870043"/>
            <a:chExt cx="1094968" cy="1121283"/>
          </a:xfrm>
        </p:grpSpPr>
        <p:sp>
          <p:nvSpPr>
            <p:cNvPr id="28" name="Freeform 5"/>
            <p:cNvSpPr/>
            <p:nvPr/>
          </p:nvSpPr>
          <p:spPr bwMode="auto">
            <a:xfrm>
              <a:off x="10585466" y="2870043"/>
              <a:ext cx="234963" cy="800499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9" name="Freeform 6"/>
            <p:cNvSpPr/>
            <p:nvPr/>
          </p:nvSpPr>
          <p:spPr bwMode="auto">
            <a:xfrm>
              <a:off x="10044830" y="3280407"/>
              <a:ext cx="289711" cy="34679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0" name="Freeform 7"/>
            <p:cNvSpPr/>
            <p:nvPr/>
          </p:nvSpPr>
          <p:spPr bwMode="auto">
            <a:xfrm>
              <a:off x="10044830" y="3442241"/>
              <a:ext cx="289711" cy="34679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1" name="Freeform 8"/>
            <p:cNvSpPr/>
            <p:nvPr/>
          </p:nvSpPr>
          <p:spPr bwMode="auto">
            <a:xfrm>
              <a:off x="10044830" y="3601186"/>
              <a:ext cx="289711" cy="34679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9"/>
            <p:cNvSpPr>
              <a:spLocks noEditPoints="1"/>
            </p:cNvSpPr>
            <p:nvPr/>
          </p:nvSpPr>
          <p:spPr bwMode="auto">
            <a:xfrm>
              <a:off x="9901116" y="2953853"/>
              <a:ext cx="1094968" cy="103747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椭圆 16"/>
          <p:cNvSpPr>
            <a:spLocks noChangeArrowheads="1"/>
          </p:cNvSpPr>
          <p:nvPr/>
        </p:nvSpPr>
        <p:spPr bwMode="auto">
          <a:xfrm>
            <a:off x="6752524" y="2628409"/>
            <a:ext cx="999420" cy="1001112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18" name="Group 4"/>
          <p:cNvGrpSpPr>
            <a:grpSpLocks noChangeAspect="1"/>
          </p:cNvGrpSpPr>
          <p:nvPr/>
        </p:nvGrpSpPr>
        <p:grpSpPr bwMode="auto">
          <a:xfrm>
            <a:off x="7063484" y="2886842"/>
            <a:ext cx="377499" cy="458013"/>
            <a:chOff x="2694" y="1931"/>
            <a:chExt cx="374" cy="454"/>
          </a:xfrm>
          <a:solidFill>
            <a:schemeClr val="bg1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2694" y="1931"/>
              <a:ext cx="374" cy="454"/>
            </a:xfrm>
            <a:custGeom>
              <a:avLst/>
              <a:gdLst>
                <a:gd name="T0" fmla="*/ 127 w 155"/>
                <a:gd name="T1" fmla="*/ 7 h 189"/>
                <a:gd name="T2" fmla="*/ 124 w 155"/>
                <a:gd name="T3" fmla="*/ 0 h 189"/>
                <a:gd name="T4" fmla="*/ 122 w 155"/>
                <a:gd name="T5" fmla="*/ 7 h 189"/>
                <a:gd name="T6" fmla="*/ 96 w 155"/>
                <a:gd name="T7" fmla="*/ 3 h 189"/>
                <a:gd name="T8" fmla="*/ 90 w 155"/>
                <a:gd name="T9" fmla="*/ 3 h 189"/>
                <a:gd name="T10" fmla="*/ 64 w 155"/>
                <a:gd name="T11" fmla="*/ 7 h 189"/>
                <a:gd name="T12" fmla="*/ 62 w 155"/>
                <a:gd name="T13" fmla="*/ 0 h 189"/>
                <a:gd name="T14" fmla="*/ 59 w 155"/>
                <a:gd name="T15" fmla="*/ 7 h 189"/>
                <a:gd name="T16" fmla="*/ 33 w 155"/>
                <a:gd name="T17" fmla="*/ 3 h 189"/>
                <a:gd name="T18" fmla="*/ 27 w 155"/>
                <a:gd name="T19" fmla="*/ 3 h 189"/>
                <a:gd name="T20" fmla="*/ 7 w 155"/>
                <a:gd name="T21" fmla="*/ 7 h 189"/>
                <a:gd name="T22" fmla="*/ 0 w 155"/>
                <a:gd name="T23" fmla="*/ 182 h 189"/>
                <a:gd name="T24" fmla="*/ 148 w 155"/>
                <a:gd name="T25" fmla="*/ 189 h 189"/>
                <a:gd name="T26" fmla="*/ 155 w 155"/>
                <a:gd name="T27" fmla="*/ 13 h 189"/>
                <a:gd name="T28" fmla="*/ 124 w 155"/>
                <a:gd name="T29" fmla="*/ 40 h 189"/>
                <a:gd name="T30" fmla="*/ 127 w 155"/>
                <a:gd name="T31" fmla="*/ 31 h 189"/>
                <a:gd name="T32" fmla="*/ 124 w 155"/>
                <a:gd name="T33" fmla="*/ 44 h 189"/>
                <a:gd name="T34" fmla="*/ 122 w 155"/>
                <a:gd name="T35" fmla="*/ 31 h 189"/>
                <a:gd name="T36" fmla="*/ 124 w 155"/>
                <a:gd name="T37" fmla="*/ 40 h 189"/>
                <a:gd name="T38" fmla="*/ 96 w 155"/>
                <a:gd name="T39" fmla="*/ 37 h 189"/>
                <a:gd name="T40" fmla="*/ 100 w 155"/>
                <a:gd name="T41" fmla="*/ 37 h 189"/>
                <a:gd name="T42" fmla="*/ 86 w 155"/>
                <a:gd name="T43" fmla="*/ 37 h 189"/>
                <a:gd name="T44" fmla="*/ 90 w 155"/>
                <a:gd name="T45" fmla="*/ 37 h 189"/>
                <a:gd name="T46" fmla="*/ 62 w 155"/>
                <a:gd name="T47" fmla="*/ 40 h 189"/>
                <a:gd name="T48" fmla="*/ 64 w 155"/>
                <a:gd name="T49" fmla="*/ 31 h 189"/>
                <a:gd name="T50" fmla="*/ 62 w 155"/>
                <a:gd name="T51" fmla="*/ 44 h 189"/>
                <a:gd name="T52" fmla="*/ 59 w 155"/>
                <a:gd name="T53" fmla="*/ 31 h 189"/>
                <a:gd name="T54" fmla="*/ 62 w 155"/>
                <a:gd name="T55" fmla="*/ 40 h 189"/>
                <a:gd name="T56" fmla="*/ 33 w 155"/>
                <a:gd name="T57" fmla="*/ 37 h 189"/>
                <a:gd name="T58" fmla="*/ 37 w 155"/>
                <a:gd name="T59" fmla="*/ 37 h 189"/>
                <a:gd name="T60" fmla="*/ 23 w 155"/>
                <a:gd name="T61" fmla="*/ 37 h 189"/>
                <a:gd name="T62" fmla="*/ 27 w 155"/>
                <a:gd name="T63" fmla="*/ 37 h 189"/>
                <a:gd name="T64" fmla="*/ 141 w 155"/>
                <a:gd name="T65" fmla="*/ 175 h 189"/>
                <a:gd name="T66" fmla="*/ 14 w 155"/>
                <a:gd name="T67" fmla="*/ 20 h 189"/>
                <a:gd name="T68" fmla="*/ 27 w 155"/>
                <a:gd name="T69" fmla="*/ 25 h 189"/>
                <a:gd name="T70" fmla="*/ 30 w 155"/>
                <a:gd name="T71" fmla="*/ 50 h 189"/>
                <a:gd name="T72" fmla="*/ 33 w 155"/>
                <a:gd name="T73" fmla="*/ 25 h 189"/>
                <a:gd name="T74" fmla="*/ 59 w 155"/>
                <a:gd name="T75" fmla="*/ 20 h 189"/>
                <a:gd name="T76" fmla="*/ 49 w 155"/>
                <a:gd name="T77" fmla="*/ 37 h 189"/>
                <a:gd name="T78" fmla="*/ 74 w 155"/>
                <a:gd name="T79" fmla="*/ 37 h 189"/>
                <a:gd name="T80" fmla="*/ 64 w 155"/>
                <a:gd name="T81" fmla="*/ 20 h 189"/>
                <a:gd name="T82" fmla="*/ 90 w 155"/>
                <a:gd name="T83" fmla="*/ 25 h 189"/>
                <a:gd name="T84" fmla="*/ 93 w 155"/>
                <a:gd name="T85" fmla="*/ 50 h 189"/>
                <a:gd name="T86" fmla="*/ 96 w 155"/>
                <a:gd name="T87" fmla="*/ 25 h 189"/>
                <a:gd name="T88" fmla="*/ 122 w 155"/>
                <a:gd name="T89" fmla="*/ 20 h 189"/>
                <a:gd name="T90" fmla="*/ 112 w 155"/>
                <a:gd name="T91" fmla="*/ 37 h 189"/>
                <a:gd name="T92" fmla="*/ 137 w 155"/>
                <a:gd name="T93" fmla="*/ 37 h 189"/>
                <a:gd name="T94" fmla="*/ 127 w 155"/>
                <a:gd name="T95" fmla="*/ 20 h 189"/>
                <a:gd name="T96" fmla="*/ 141 w 155"/>
                <a:gd name="T97" fmla="*/ 17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5" h="189">
                  <a:moveTo>
                    <a:pt x="148" y="7"/>
                  </a:moveTo>
                  <a:cubicBezTo>
                    <a:pt x="127" y="7"/>
                    <a:pt x="127" y="7"/>
                    <a:pt x="127" y="7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1"/>
                    <a:pt x="126" y="0"/>
                    <a:pt x="124" y="0"/>
                  </a:cubicBezTo>
                  <a:cubicBezTo>
                    <a:pt x="123" y="0"/>
                    <a:pt x="122" y="1"/>
                    <a:pt x="122" y="3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1"/>
                    <a:pt x="94" y="0"/>
                    <a:pt x="93" y="0"/>
                  </a:cubicBezTo>
                  <a:cubicBezTo>
                    <a:pt x="91" y="0"/>
                    <a:pt x="90" y="1"/>
                    <a:pt x="90" y="3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2" y="0"/>
                  </a:cubicBezTo>
                  <a:cubicBezTo>
                    <a:pt x="60" y="0"/>
                    <a:pt x="59" y="1"/>
                    <a:pt x="59" y="3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1"/>
                    <a:pt x="32" y="0"/>
                    <a:pt x="30" y="0"/>
                  </a:cubicBezTo>
                  <a:cubicBezTo>
                    <a:pt x="29" y="0"/>
                    <a:pt x="27" y="1"/>
                    <a:pt x="27" y="3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3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6"/>
                    <a:pt x="3" y="189"/>
                    <a:pt x="7" y="189"/>
                  </a:cubicBezTo>
                  <a:cubicBezTo>
                    <a:pt x="148" y="189"/>
                    <a:pt x="148" y="189"/>
                    <a:pt x="148" y="189"/>
                  </a:cubicBezTo>
                  <a:cubicBezTo>
                    <a:pt x="152" y="189"/>
                    <a:pt x="155" y="186"/>
                    <a:pt x="155" y="182"/>
                  </a:cubicBezTo>
                  <a:cubicBezTo>
                    <a:pt x="155" y="13"/>
                    <a:pt x="155" y="13"/>
                    <a:pt x="155" y="13"/>
                  </a:cubicBezTo>
                  <a:cubicBezTo>
                    <a:pt x="155" y="10"/>
                    <a:pt x="152" y="7"/>
                    <a:pt x="148" y="7"/>
                  </a:cubicBezTo>
                  <a:close/>
                  <a:moveTo>
                    <a:pt x="124" y="40"/>
                  </a:moveTo>
                  <a:cubicBezTo>
                    <a:pt x="126" y="40"/>
                    <a:pt x="127" y="39"/>
                    <a:pt x="127" y="37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30" y="32"/>
                    <a:pt x="131" y="35"/>
                    <a:pt x="131" y="37"/>
                  </a:cubicBezTo>
                  <a:cubicBezTo>
                    <a:pt x="131" y="41"/>
                    <a:pt x="128" y="44"/>
                    <a:pt x="124" y="44"/>
                  </a:cubicBezTo>
                  <a:cubicBezTo>
                    <a:pt x="120" y="44"/>
                    <a:pt x="117" y="41"/>
                    <a:pt x="117" y="37"/>
                  </a:cubicBezTo>
                  <a:cubicBezTo>
                    <a:pt x="117" y="34"/>
                    <a:pt x="119" y="32"/>
                    <a:pt x="122" y="31"/>
                  </a:cubicBezTo>
                  <a:cubicBezTo>
                    <a:pt x="122" y="37"/>
                    <a:pt x="122" y="37"/>
                    <a:pt x="122" y="37"/>
                  </a:cubicBezTo>
                  <a:cubicBezTo>
                    <a:pt x="122" y="39"/>
                    <a:pt x="123" y="40"/>
                    <a:pt x="124" y="40"/>
                  </a:cubicBezTo>
                  <a:close/>
                  <a:moveTo>
                    <a:pt x="93" y="40"/>
                  </a:moveTo>
                  <a:cubicBezTo>
                    <a:pt x="94" y="40"/>
                    <a:pt x="96" y="39"/>
                    <a:pt x="96" y="3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8" y="32"/>
                    <a:pt x="100" y="35"/>
                    <a:pt x="100" y="37"/>
                  </a:cubicBezTo>
                  <a:cubicBezTo>
                    <a:pt x="100" y="41"/>
                    <a:pt x="97" y="44"/>
                    <a:pt x="93" y="44"/>
                  </a:cubicBezTo>
                  <a:cubicBezTo>
                    <a:pt x="89" y="44"/>
                    <a:pt x="86" y="41"/>
                    <a:pt x="86" y="37"/>
                  </a:cubicBezTo>
                  <a:cubicBezTo>
                    <a:pt x="86" y="34"/>
                    <a:pt x="88" y="32"/>
                    <a:pt x="90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9"/>
                    <a:pt x="91" y="40"/>
                    <a:pt x="93" y="40"/>
                  </a:cubicBezTo>
                  <a:close/>
                  <a:moveTo>
                    <a:pt x="62" y="40"/>
                  </a:moveTo>
                  <a:cubicBezTo>
                    <a:pt x="63" y="40"/>
                    <a:pt x="64" y="39"/>
                    <a:pt x="64" y="37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7" y="32"/>
                    <a:pt x="69" y="35"/>
                    <a:pt x="69" y="37"/>
                  </a:cubicBezTo>
                  <a:cubicBezTo>
                    <a:pt x="69" y="41"/>
                    <a:pt x="65" y="44"/>
                    <a:pt x="62" y="44"/>
                  </a:cubicBezTo>
                  <a:cubicBezTo>
                    <a:pt x="58" y="44"/>
                    <a:pt x="54" y="41"/>
                    <a:pt x="54" y="37"/>
                  </a:cubicBezTo>
                  <a:cubicBezTo>
                    <a:pt x="54" y="34"/>
                    <a:pt x="56" y="32"/>
                    <a:pt x="59" y="31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60" y="40"/>
                    <a:pt x="62" y="40"/>
                  </a:cubicBezTo>
                  <a:close/>
                  <a:moveTo>
                    <a:pt x="30" y="40"/>
                  </a:moveTo>
                  <a:cubicBezTo>
                    <a:pt x="32" y="40"/>
                    <a:pt x="33" y="39"/>
                    <a:pt x="33" y="37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5" y="32"/>
                    <a:pt x="37" y="35"/>
                    <a:pt x="37" y="37"/>
                  </a:cubicBezTo>
                  <a:cubicBezTo>
                    <a:pt x="37" y="41"/>
                    <a:pt x="34" y="44"/>
                    <a:pt x="30" y="44"/>
                  </a:cubicBezTo>
                  <a:cubicBezTo>
                    <a:pt x="26" y="44"/>
                    <a:pt x="23" y="41"/>
                    <a:pt x="23" y="37"/>
                  </a:cubicBezTo>
                  <a:cubicBezTo>
                    <a:pt x="23" y="34"/>
                    <a:pt x="25" y="32"/>
                    <a:pt x="27" y="3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9"/>
                    <a:pt x="29" y="40"/>
                    <a:pt x="30" y="40"/>
                  </a:cubicBezTo>
                  <a:close/>
                  <a:moveTo>
                    <a:pt x="141" y="175"/>
                  </a:moveTo>
                  <a:cubicBezTo>
                    <a:pt x="14" y="175"/>
                    <a:pt x="14" y="175"/>
                    <a:pt x="14" y="175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2" y="26"/>
                    <a:pt x="18" y="31"/>
                    <a:pt x="18" y="37"/>
                  </a:cubicBezTo>
                  <a:cubicBezTo>
                    <a:pt x="18" y="44"/>
                    <a:pt x="23" y="50"/>
                    <a:pt x="30" y="50"/>
                  </a:cubicBezTo>
                  <a:cubicBezTo>
                    <a:pt x="37" y="50"/>
                    <a:pt x="43" y="44"/>
                    <a:pt x="43" y="37"/>
                  </a:cubicBezTo>
                  <a:cubicBezTo>
                    <a:pt x="43" y="31"/>
                    <a:pt x="39" y="26"/>
                    <a:pt x="33" y="25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3" y="26"/>
                    <a:pt x="49" y="31"/>
                    <a:pt x="49" y="37"/>
                  </a:cubicBezTo>
                  <a:cubicBezTo>
                    <a:pt x="49" y="44"/>
                    <a:pt x="55" y="50"/>
                    <a:pt x="62" y="50"/>
                  </a:cubicBezTo>
                  <a:cubicBezTo>
                    <a:pt x="68" y="50"/>
                    <a:pt x="74" y="44"/>
                    <a:pt x="74" y="37"/>
                  </a:cubicBezTo>
                  <a:cubicBezTo>
                    <a:pt x="74" y="31"/>
                    <a:pt x="70" y="26"/>
                    <a:pt x="64" y="25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5" y="26"/>
                    <a:pt x="80" y="31"/>
                    <a:pt x="80" y="37"/>
                  </a:cubicBezTo>
                  <a:cubicBezTo>
                    <a:pt x="80" y="44"/>
                    <a:pt x="86" y="50"/>
                    <a:pt x="93" y="50"/>
                  </a:cubicBezTo>
                  <a:cubicBezTo>
                    <a:pt x="100" y="50"/>
                    <a:pt x="105" y="44"/>
                    <a:pt x="105" y="37"/>
                  </a:cubicBezTo>
                  <a:cubicBezTo>
                    <a:pt x="105" y="31"/>
                    <a:pt x="101" y="26"/>
                    <a:pt x="96" y="25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16" y="26"/>
                    <a:pt x="112" y="31"/>
                    <a:pt x="112" y="37"/>
                  </a:cubicBezTo>
                  <a:cubicBezTo>
                    <a:pt x="112" y="44"/>
                    <a:pt x="117" y="50"/>
                    <a:pt x="124" y="50"/>
                  </a:cubicBezTo>
                  <a:cubicBezTo>
                    <a:pt x="131" y="50"/>
                    <a:pt x="137" y="44"/>
                    <a:pt x="137" y="37"/>
                  </a:cubicBezTo>
                  <a:cubicBezTo>
                    <a:pt x="137" y="31"/>
                    <a:pt x="133" y="26"/>
                    <a:pt x="127" y="25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41" y="20"/>
                    <a:pt x="141" y="20"/>
                    <a:pt x="141" y="20"/>
                  </a:cubicBezTo>
                  <a:lnTo>
                    <a:pt x="141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2820" y="2272"/>
              <a:ext cx="181" cy="12"/>
            </a:xfrm>
            <a:custGeom>
              <a:avLst/>
              <a:gdLst>
                <a:gd name="T0" fmla="*/ 73 w 75"/>
                <a:gd name="T1" fmla="*/ 0 h 5"/>
                <a:gd name="T2" fmla="*/ 2 w 75"/>
                <a:gd name="T3" fmla="*/ 0 h 5"/>
                <a:gd name="T4" fmla="*/ 0 w 75"/>
                <a:gd name="T5" fmla="*/ 3 h 5"/>
                <a:gd name="T6" fmla="*/ 2 w 75"/>
                <a:gd name="T7" fmla="*/ 5 h 5"/>
                <a:gd name="T8" fmla="*/ 73 w 75"/>
                <a:gd name="T9" fmla="*/ 5 h 5"/>
                <a:gd name="T10" fmla="*/ 75 w 75"/>
                <a:gd name="T11" fmla="*/ 3 h 5"/>
                <a:gd name="T12" fmla="*/ 73 w 7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">
                  <a:moveTo>
                    <a:pt x="7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4" y="5"/>
                    <a:pt x="75" y="4"/>
                    <a:pt x="75" y="3"/>
                  </a:cubicBezTo>
                  <a:cubicBezTo>
                    <a:pt x="75" y="1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7"/>
            <p:cNvSpPr/>
            <p:nvPr/>
          </p:nvSpPr>
          <p:spPr bwMode="auto">
            <a:xfrm>
              <a:off x="2820" y="2190"/>
              <a:ext cx="181" cy="14"/>
            </a:xfrm>
            <a:custGeom>
              <a:avLst/>
              <a:gdLst>
                <a:gd name="T0" fmla="*/ 73 w 75"/>
                <a:gd name="T1" fmla="*/ 0 h 6"/>
                <a:gd name="T2" fmla="*/ 2 w 75"/>
                <a:gd name="T3" fmla="*/ 0 h 6"/>
                <a:gd name="T4" fmla="*/ 0 w 75"/>
                <a:gd name="T5" fmla="*/ 3 h 6"/>
                <a:gd name="T6" fmla="*/ 2 w 75"/>
                <a:gd name="T7" fmla="*/ 6 h 6"/>
                <a:gd name="T8" fmla="*/ 73 w 75"/>
                <a:gd name="T9" fmla="*/ 6 h 6"/>
                <a:gd name="T10" fmla="*/ 75 w 75"/>
                <a:gd name="T11" fmla="*/ 3 h 6"/>
                <a:gd name="T12" fmla="*/ 73 w 7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6">
                  <a:moveTo>
                    <a:pt x="7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4" y="6"/>
                    <a:pt x="75" y="5"/>
                    <a:pt x="75" y="3"/>
                  </a:cubicBezTo>
                  <a:cubicBezTo>
                    <a:pt x="75" y="2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8"/>
            <p:cNvSpPr/>
            <p:nvPr/>
          </p:nvSpPr>
          <p:spPr bwMode="auto">
            <a:xfrm>
              <a:off x="2820" y="2111"/>
              <a:ext cx="181" cy="12"/>
            </a:xfrm>
            <a:custGeom>
              <a:avLst/>
              <a:gdLst>
                <a:gd name="T0" fmla="*/ 73 w 75"/>
                <a:gd name="T1" fmla="*/ 0 h 5"/>
                <a:gd name="T2" fmla="*/ 2 w 75"/>
                <a:gd name="T3" fmla="*/ 0 h 5"/>
                <a:gd name="T4" fmla="*/ 0 w 75"/>
                <a:gd name="T5" fmla="*/ 3 h 5"/>
                <a:gd name="T6" fmla="*/ 2 w 75"/>
                <a:gd name="T7" fmla="*/ 5 h 5"/>
                <a:gd name="T8" fmla="*/ 73 w 75"/>
                <a:gd name="T9" fmla="*/ 5 h 5"/>
                <a:gd name="T10" fmla="*/ 75 w 75"/>
                <a:gd name="T11" fmla="*/ 3 h 5"/>
                <a:gd name="T12" fmla="*/ 73 w 7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">
                  <a:moveTo>
                    <a:pt x="7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4" y="5"/>
                    <a:pt x="75" y="4"/>
                    <a:pt x="75" y="3"/>
                  </a:cubicBezTo>
                  <a:cubicBezTo>
                    <a:pt x="75" y="1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9"/>
            <p:cNvSpPr/>
            <p:nvPr/>
          </p:nvSpPr>
          <p:spPr bwMode="auto">
            <a:xfrm>
              <a:off x="2755" y="2096"/>
              <a:ext cx="41" cy="41"/>
            </a:xfrm>
            <a:custGeom>
              <a:avLst/>
              <a:gdLst>
                <a:gd name="T0" fmla="*/ 15 w 17"/>
                <a:gd name="T1" fmla="*/ 0 h 17"/>
                <a:gd name="T2" fmla="*/ 3 w 17"/>
                <a:gd name="T3" fmla="*/ 0 h 17"/>
                <a:gd name="T4" fmla="*/ 0 w 17"/>
                <a:gd name="T5" fmla="*/ 3 h 17"/>
                <a:gd name="T6" fmla="*/ 0 w 17"/>
                <a:gd name="T7" fmla="*/ 15 h 17"/>
                <a:gd name="T8" fmla="*/ 3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3 h 17"/>
                <a:gd name="T16" fmla="*/ 15 w 1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4" name="Freeform 10"/>
            <p:cNvSpPr/>
            <p:nvPr/>
          </p:nvSpPr>
          <p:spPr bwMode="auto">
            <a:xfrm>
              <a:off x="2755" y="2176"/>
              <a:ext cx="41" cy="43"/>
            </a:xfrm>
            <a:custGeom>
              <a:avLst/>
              <a:gdLst>
                <a:gd name="T0" fmla="*/ 15 w 17"/>
                <a:gd name="T1" fmla="*/ 0 h 18"/>
                <a:gd name="T2" fmla="*/ 3 w 17"/>
                <a:gd name="T3" fmla="*/ 0 h 18"/>
                <a:gd name="T4" fmla="*/ 0 w 17"/>
                <a:gd name="T5" fmla="*/ 3 h 18"/>
                <a:gd name="T6" fmla="*/ 0 w 17"/>
                <a:gd name="T7" fmla="*/ 15 h 18"/>
                <a:gd name="T8" fmla="*/ 3 w 17"/>
                <a:gd name="T9" fmla="*/ 18 h 18"/>
                <a:gd name="T10" fmla="*/ 15 w 17"/>
                <a:gd name="T11" fmla="*/ 18 h 18"/>
                <a:gd name="T12" fmla="*/ 17 w 17"/>
                <a:gd name="T13" fmla="*/ 15 h 18"/>
                <a:gd name="T14" fmla="*/ 17 w 17"/>
                <a:gd name="T15" fmla="*/ 3 h 18"/>
                <a:gd name="T16" fmla="*/ 15 w 17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8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1" y="18"/>
                    <a:pt x="3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7" y="17"/>
                    <a:pt x="17" y="1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5" name="Freeform 11"/>
            <p:cNvSpPr/>
            <p:nvPr/>
          </p:nvSpPr>
          <p:spPr bwMode="auto">
            <a:xfrm>
              <a:off x="2755" y="2257"/>
              <a:ext cx="41" cy="41"/>
            </a:xfrm>
            <a:custGeom>
              <a:avLst/>
              <a:gdLst>
                <a:gd name="T0" fmla="*/ 15 w 17"/>
                <a:gd name="T1" fmla="*/ 0 h 17"/>
                <a:gd name="T2" fmla="*/ 3 w 17"/>
                <a:gd name="T3" fmla="*/ 0 h 17"/>
                <a:gd name="T4" fmla="*/ 0 w 17"/>
                <a:gd name="T5" fmla="*/ 3 h 17"/>
                <a:gd name="T6" fmla="*/ 0 w 17"/>
                <a:gd name="T7" fmla="*/ 15 h 17"/>
                <a:gd name="T8" fmla="*/ 3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3 h 17"/>
                <a:gd name="T16" fmla="*/ 15 w 1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5" name="椭圆 14"/>
          <p:cNvSpPr>
            <a:spLocks noChangeArrowheads="1"/>
          </p:cNvSpPr>
          <p:nvPr/>
        </p:nvSpPr>
        <p:spPr bwMode="auto">
          <a:xfrm>
            <a:off x="8758101" y="2487845"/>
            <a:ext cx="999420" cy="1001113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6" name="Freeform 9"/>
          <p:cNvSpPr>
            <a:spLocks noEditPoints="1"/>
          </p:cNvSpPr>
          <p:nvPr/>
        </p:nvSpPr>
        <p:spPr bwMode="auto">
          <a:xfrm>
            <a:off x="9032877" y="2816010"/>
            <a:ext cx="449867" cy="344782"/>
          </a:xfrm>
          <a:custGeom>
            <a:avLst/>
            <a:gdLst>
              <a:gd name="T0" fmla="*/ 16 w 104"/>
              <a:gd name="T1" fmla="*/ 2 h 79"/>
              <a:gd name="T2" fmla="*/ 27 w 104"/>
              <a:gd name="T3" fmla="*/ 4 h 79"/>
              <a:gd name="T4" fmla="*/ 19 w 104"/>
              <a:gd name="T5" fmla="*/ 48 h 79"/>
              <a:gd name="T6" fmla="*/ 4 w 104"/>
              <a:gd name="T7" fmla="*/ 45 h 79"/>
              <a:gd name="T8" fmla="*/ 16 w 104"/>
              <a:gd name="T9" fmla="*/ 2 h 79"/>
              <a:gd name="T10" fmla="*/ 18 w 104"/>
              <a:gd name="T11" fmla="*/ 65 h 79"/>
              <a:gd name="T12" fmla="*/ 16 w 104"/>
              <a:gd name="T13" fmla="*/ 72 h 79"/>
              <a:gd name="T14" fmla="*/ 101 w 104"/>
              <a:gd name="T15" fmla="*/ 72 h 79"/>
              <a:gd name="T16" fmla="*/ 104 w 104"/>
              <a:gd name="T17" fmla="*/ 72 h 79"/>
              <a:gd name="T18" fmla="*/ 104 w 104"/>
              <a:gd name="T19" fmla="*/ 68 h 79"/>
              <a:gd name="T20" fmla="*/ 104 w 104"/>
              <a:gd name="T21" fmla="*/ 26 h 79"/>
              <a:gd name="T22" fmla="*/ 104 w 104"/>
              <a:gd name="T23" fmla="*/ 24 h 79"/>
              <a:gd name="T24" fmla="*/ 103 w 104"/>
              <a:gd name="T25" fmla="*/ 23 h 79"/>
              <a:gd name="T26" fmla="*/ 90 w 104"/>
              <a:gd name="T27" fmla="*/ 10 h 79"/>
              <a:gd name="T28" fmla="*/ 89 w 104"/>
              <a:gd name="T29" fmla="*/ 9 h 79"/>
              <a:gd name="T30" fmla="*/ 87 w 104"/>
              <a:gd name="T31" fmla="*/ 9 h 79"/>
              <a:gd name="T32" fmla="*/ 31 w 104"/>
              <a:gd name="T33" fmla="*/ 9 h 79"/>
              <a:gd name="T34" fmla="*/ 31 w 104"/>
              <a:gd name="T35" fmla="*/ 17 h 79"/>
              <a:gd name="T36" fmla="*/ 84 w 104"/>
              <a:gd name="T37" fmla="*/ 17 h 79"/>
              <a:gd name="T38" fmla="*/ 83 w 104"/>
              <a:gd name="T39" fmla="*/ 28 h 79"/>
              <a:gd name="T40" fmla="*/ 83 w 104"/>
              <a:gd name="T41" fmla="*/ 30 h 79"/>
              <a:gd name="T42" fmla="*/ 85 w 104"/>
              <a:gd name="T43" fmla="*/ 30 h 79"/>
              <a:gd name="T44" fmla="*/ 97 w 104"/>
              <a:gd name="T45" fmla="*/ 29 h 79"/>
              <a:gd name="T46" fmla="*/ 97 w 104"/>
              <a:gd name="T47" fmla="*/ 65 h 79"/>
              <a:gd name="T48" fmla="*/ 18 w 104"/>
              <a:gd name="T49" fmla="*/ 65 h 79"/>
              <a:gd name="T50" fmla="*/ 95 w 104"/>
              <a:gd name="T51" fmla="*/ 26 h 79"/>
              <a:gd name="T52" fmla="*/ 86 w 104"/>
              <a:gd name="T53" fmla="*/ 26 h 79"/>
              <a:gd name="T54" fmla="*/ 87 w 104"/>
              <a:gd name="T55" fmla="*/ 18 h 79"/>
              <a:gd name="T56" fmla="*/ 95 w 104"/>
              <a:gd name="T57" fmla="*/ 26 h 79"/>
              <a:gd name="T58" fmla="*/ 32 w 104"/>
              <a:gd name="T59" fmla="*/ 43 h 79"/>
              <a:gd name="T60" fmla="*/ 74 w 104"/>
              <a:gd name="T61" fmla="*/ 43 h 79"/>
              <a:gd name="T62" fmla="*/ 74 w 104"/>
              <a:gd name="T63" fmla="*/ 45 h 79"/>
              <a:gd name="T64" fmla="*/ 32 w 104"/>
              <a:gd name="T65" fmla="*/ 45 h 79"/>
              <a:gd name="T66" fmla="*/ 32 w 104"/>
              <a:gd name="T67" fmla="*/ 43 h 79"/>
              <a:gd name="T68" fmla="*/ 32 w 104"/>
              <a:gd name="T69" fmla="*/ 32 h 79"/>
              <a:gd name="T70" fmla="*/ 71 w 104"/>
              <a:gd name="T71" fmla="*/ 32 h 79"/>
              <a:gd name="T72" fmla="*/ 71 w 104"/>
              <a:gd name="T73" fmla="*/ 35 h 79"/>
              <a:gd name="T74" fmla="*/ 32 w 104"/>
              <a:gd name="T75" fmla="*/ 35 h 79"/>
              <a:gd name="T76" fmla="*/ 32 w 104"/>
              <a:gd name="T77" fmla="*/ 32 h 79"/>
              <a:gd name="T78" fmla="*/ 32 w 104"/>
              <a:gd name="T79" fmla="*/ 22 h 79"/>
              <a:gd name="T80" fmla="*/ 71 w 104"/>
              <a:gd name="T81" fmla="*/ 22 h 79"/>
              <a:gd name="T82" fmla="*/ 71 w 104"/>
              <a:gd name="T83" fmla="*/ 25 h 79"/>
              <a:gd name="T84" fmla="*/ 32 w 104"/>
              <a:gd name="T85" fmla="*/ 25 h 79"/>
              <a:gd name="T86" fmla="*/ 32 w 104"/>
              <a:gd name="T87" fmla="*/ 22 h 79"/>
              <a:gd name="T88" fmla="*/ 3 w 104"/>
              <a:gd name="T89" fmla="*/ 66 h 79"/>
              <a:gd name="T90" fmla="*/ 9 w 104"/>
              <a:gd name="T91" fmla="*/ 68 h 79"/>
              <a:gd name="T92" fmla="*/ 9 w 104"/>
              <a:gd name="T93" fmla="*/ 74 h 79"/>
              <a:gd name="T94" fmla="*/ 5 w 104"/>
              <a:gd name="T95" fmla="*/ 79 h 79"/>
              <a:gd name="T96" fmla="*/ 2 w 104"/>
              <a:gd name="T97" fmla="*/ 78 h 79"/>
              <a:gd name="T98" fmla="*/ 0 w 104"/>
              <a:gd name="T99" fmla="*/ 72 h 79"/>
              <a:gd name="T100" fmla="*/ 3 w 104"/>
              <a:gd name="T101" fmla="*/ 66 h 79"/>
              <a:gd name="T102" fmla="*/ 4 w 104"/>
              <a:gd name="T103" fmla="*/ 48 h 79"/>
              <a:gd name="T104" fmla="*/ 2 w 104"/>
              <a:gd name="T105" fmla="*/ 65 h 79"/>
              <a:gd name="T106" fmla="*/ 12 w 104"/>
              <a:gd name="T107" fmla="*/ 67 h 79"/>
              <a:gd name="T108" fmla="*/ 17 w 104"/>
              <a:gd name="T109" fmla="*/ 51 h 79"/>
              <a:gd name="T110" fmla="*/ 4 w 104"/>
              <a:gd name="T111" fmla="*/ 48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4" h="79">
                <a:moveTo>
                  <a:pt x="16" y="2"/>
                </a:moveTo>
                <a:cubicBezTo>
                  <a:pt x="21" y="0"/>
                  <a:pt x="24" y="1"/>
                  <a:pt x="27" y="4"/>
                </a:cubicBezTo>
                <a:cubicBezTo>
                  <a:pt x="26" y="20"/>
                  <a:pt x="23" y="35"/>
                  <a:pt x="19" y="48"/>
                </a:cubicBezTo>
                <a:cubicBezTo>
                  <a:pt x="14" y="47"/>
                  <a:pt x="9" y="46"/>
                  <a:pt x="4" y="45"/>
                </a:cubicBezTo>
                <a:cubicBezTo>
                  <a:pt x="6" y="29"/>
                  <a:pt x="10" y="15"/>
                  <a:pt x="16" y="2"/>
                </a:cubicBezTo>
                <a:close/>
                <a:moveTo>
                  <a:pt x="18" y="65"/>
                </a:moveTo>
                <a:cubicBezTo>
                  <a:pt x="16" y="72"/>
                  <a:pt x="16" y="72"/>
                  <a:pt x="16" y="72"/>
                </a:cubicBezTo>
                <a:cubicBezTo>
                  <a:pt x="69" y="72"/>
                  <a:pt x="74" y="72"/>
                  <a:pt x="101" y="72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104" y="26"/>
                  <a:pt x="104" y="26"/>
                  <a:pt x="104" y="26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90" y="10"/>
                  <a:pt x="90" y="10"/>
                  <a:pt x="90" y="10"/>
                </a:cubicBezTo>
                <a:cubicBezTo>
                  <a:pt x="89" y="9"/>
                  <a:pt x="89" y="9"/>
                  <a:pt x="89" y="9"/>
                </a:cubicBezTo>
                <a:cubicBezTo>
                  <a:pt x="87" y="9"/>
                  <a:pt x="87" y="9"/>
                  <a:pt x="87" y="9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12"/>
                  <a:pt x="31" y="14"/>
                  <a:pt x="31" y="17"/>
                </a:cubicBezTo>
                <a:cubicBezTo>
                  <a:pt x="84" y="17"/>
                  <a:pt x="84" y="17"/>
                  <a:pt x="84" y="17"/>
                </a:cubicBezTo>
                <a:cubicBezTo>
                  <a:pt x="83" y="28"/>
                  <a:pt x="83" y="28"/>
                  <a:pt x="83" y="28"/>
                </a:cubicBezTo>
                <a:cubicBezTo>
                  <a:pt x="83" y="30"/>
                  <a:pt x="83" y="30"/>
                  <a:pt x="83" y="30"/>
                </a:cubicBezTo>
                <a:cubicBezTo>
                  <a:pt x="85" y="30"/>
                  <a:pt x="85" y="30"/>
                  <a:pt x="85" y="30"/>
                </a:cubicBezTo>
                <a:cubicBezTo>
                  <a:pt x="97" y="29"/>
                  <a:pt x="97" y="29"/>
                  <a:pt x="97" y="29"/>
                </a:cubicBezTo>
                <a:cubicBezTo>
                  <a:pt x="97" y="65"/>
                  <a:pt x="97" y="65"/>
                  <a:pt x="97" y="65"/>
                </a:cubicBezTo>
                <a:cubicBezTo>
                  <a:pt x="79" y="65"/>
                  <a:pt x="57" y="65"/>
                  <a:pt x="18" y="65"/>
                </a:cubicBezTo>
                <a:close/>
                <a:moveTo>
                  <a:pt x="95" y="26"/>
                </a:moveTo>
                <a:cubicBezTo>
                  <a:pt x="86" y="26"/>
                  <a:pt x="86" y="26"/>
                  <a:pt x="86" y="26"/>
                </a:cubicBezTo>
                <a:cubicBezTo>
                  <a:pt x="87" y="18"/>
                  <a:pt x="87" y="18"/>
                  <a:pt x="87" y="18"/>
                </a:cubicBezTo>
                <a:cubicBezTo>
                  <a:pt x="95" y="26"/>
                  <a:pt x="95" y="26"/>
                  <a:pt x="95" y="26"/>
                </a:cubicBezTo>
                <a:close/>
                <a:moveTo>
                  <a:pt x="32" y="43"/>
                </a:moveTo>
                <a:cubicBezTo>
                  <a:pt x="74" y="43"/>
                  <a:pt x="74" y="43"/>
                  <a:pt x="74" y="43"/>
                </a:cubicBezTo>
                <a:cubicBezTo>
                  <a:pt x="74" y="45"/>
                  <a:pt x="74" y="45"/>
                  <a:pt x="74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2" y="43"/>
                  <a:pt x="32" y="43"/>
                  <a:pt x="32" y="43"/>
                </a:cubicBezTo>
                <a:close/>
                <a:moveTo>
                  <a:pt x="32" y="32"/>
                </a:moveTo>
                <a:cubicBezTo>
                  <a:pt x="71" y="32"/>
                  <a:pt x="71" y="32"/>
                  <a:pt x="71" y="32"/>
                </a:cubicBezTo>
                <a:cubicBezTo>
                  <a:pt x="71" y="35"/>
                  <a:pt x="71" y="35"/>
                  <a:pt x="71" y="35"/>
                </a:cubicBezTo>
                <a:cubicBezTo>
                  <a:pt x="32" y="35"/>
                  <a:pt x="32" y="35"/>
                  <a:pt x="32" y="35"/>
                </a:cubicBezTo>
                <a:cubicBezTo>
                  <a:pt x="32" y="32"/>
                  <a:pt x="32" y="32"/>
                  <a:pt x="32" y="32"/>
                </a:cubicBezTo>
                <a:close/>
                <a:moveTo>
                  <a:pt x="32" y="22"/>
                </a:moveTo>
                <a:cubicBezTo>
                  <a:pt x="71" y="22"/>
                  <a:pt x="71" y="22"/>
                  <a:pt x="71" y="22"/>
                </a:cubicBezTo>
                <a:cubicBezTo>
                  <a:pt x="71" y="25"/>
                  <a:pt x="71" y="25"/>
                  <a:pt x="71" y="25"/>
                </a:cubicBezTo>
                <a:cubicBezTo>
                  <a:pt x="32" y="25"/>
                  <a:pt x="32" y="25"/>
                  <a:pt x="32" y="25"/>
                </a:cubicBezTo>
                <a:cubicBezTo>
                  <a:pt x="32" y="22"/>
                  <a:pt x="32" y="22"/>
                  <a:pt x="32" y="22"/>
                </a:cubicBezTo>
                <a:close/>
                <a:moveTo>
                  <a:pt x="3" y="66"/>
                </a:moveTo>
                <a:cubicBezTo>
                  <a:pt x="9" y="68"/>
                  <a:pt x="9" y="68"/>
                  <a:pt x="9" y="68"/>
                </a:cubicBezTo>
                <a:cubicBezTo>
                  <a:pt x="9" y="74"/>
                  <a:pt x="9" y="74"/>
                  <a:pt x="9" y="74"/>
                </a:cubicBezTo>
                <a:cubicBezTo>
                  <a:pt x="5" y="79"/>
                  <a:pt x="5" y="79"/>
                  <a:pt x="5" y="79"/>
                </a:cubicBezTo>
                <a:cubicBezTo>
                  <a:pt x="4" y="79"/>
                  <a:pt x="3" y="79"/>
                  <a:pt x="2" y="78"/>
                </a:cubicBezTo>
                <a:cubicBezTo>
                  <a:pt x="0" y="72"/>
                  <a:pt x="0" y="72"/>
                  <a:pt x="0" y="72"/>
                </a:cubicBezTo>
                <a:cubicBezTo>
                  <a:pt x="3" y="66"/>
                  <a:pt x="3" y="66"/>
                  <a:pt x="3" y="66"/>
                </a:cubicBezTo>
                <a:close/>
                <a:moveTo>
                  <a:pt x="4" y="48"/>
                </a:moveTo>
                <a:cubicBezTo>
                  <a:pt x="3" y="53"/>
                  <a:pt x="3" y="59"/>
                  <a:pt x="2" y="65"/>
                </a:cubicBezTo>
                <a:cubicBezTo>
                  <a:pt x="5" y="65"/>
                  <a:pt x="9" y="66"/>
                  <a:pt x="12" y="67"/>
                </a:cubicBezTo>
                <a:cubicBezTo>
                  <a:pt x="14" y="61"/>
                  <a:pt x="15" y="56"/>
                  <a:pt x="17" y="51"/>
                </a:cubicBezTo>
                <a:cubicBezTo>
                  <a:pt x="13" y="50"/>
                  <a:pt x="9" y="49"/>
                  <a:pt x="4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A904856F-E37E-40F8-87E7-536ACDC08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7812" y="3158276"/>
            <a:ext cx="999420" cy="1001113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45" name="PA_组合 12">
            <a:extLst>
              <a:ext uri="{FF2B5EF4-FFF2-40B4-BE49-F238E27FC236}">
                <a16:creationId xmlns:a16="http://schemas.microsoft.com/office/drawing/2014/main" id="{DB2029E4-3792-45AC-A303-E24066ACF0F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925175" y="3177388"/>
            <a:ext cx="889452" cy="943665"/>
            <a:chOff x="7291663" y="4391268"/>
            <a:chExt cx="1062855" cy="1038913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A0718B47-3FEF-4DE2-8BAA-F29ACA0EC0C7}"/>
                </a:ext>
              </a:extLst>
            </p:cNvPr>
            <p:cNvSpPr/>
            <p:nvPr/>
          </p:nvSpPr>
          <p:spPr>
            <a:xfrm>
              <a:off x="7291663" y="4391268"/>
              <a:ext cx="1062855" cy="10389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47" name="椭圆 8">
              <a:extLst>
                <a:ext uri="{FF2B5EF4-FFF2-40B4-BE49-F238E27FC236}">
                  <a16:creationId xmlns:a16="http://schemas.microsoft.com/office/drawing/2014/main" id="{1B8BD598-E902-4C26-BF05-E9812C88071D}"/>
                </a:ext>
              </a:extLst>
            </p:cNvPr>
            <p:cNvSpPr/>
            <p:nvPr/>
          </p:nvSpPr>
          <p:spPr>
            <a:xfrm>
              <a:off x="7618584" y="4739974"/>
              <a:ext cx="391884" cy="317194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D2ED548E-5467-4D1B-9E52-62605AF19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2296" y="2682654"/>
            <a:ext cx="265045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维护与总结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98A5FA5-0A07-409A-A8C2-343D0BDD7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7094" y="1595448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2020/11/19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2020/12/03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6C38C4-04D3-4D3F-B6E2-43F3FB0FE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857" y="4743877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2020/11/07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2020/11/18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9CB6AB0-BBF0-4ADA-80DC-0A7E3D9EE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713" y="2697534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2020/10/25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2020/11/06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FCC0F4E-C538-47AA-8284-4EDCE4373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85008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2020/10/10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2020/10/24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89C79A8-3EB5-44BB-BE45-3E423B773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4347" y="3994918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2020/12/04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2020/12/30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0E2250E-12A1-4DA4-852F-A3AFC73C0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8177" y="2174971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2020/12/31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2021/01/13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07526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7" y="206003"/>
            <a:ext cx="2190945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系统业务流程图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194F219-E69F-4E98-97B0-5E38FB90A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37" y="1069047"/>
            <a:ext cx="5845617" cy="517356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282DE35-93D9-4930-B06D-1E9F8081539B}"/>
              </a:ext>
            </a:extLst>
          </p:cNvPr>
          <p:cNvSpPr txBox="1"/>
          <p:nvPr/>
        </p:nvSpPr>
        <p:spPr>
          <a:xfrm>
            <a:off x="7395316" y="2611115"/>
            <a:ext cx="3549941" cy="1494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15000"/>
              </a:lnSpc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左图为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系统的</a:t>
            </a:r>
            <a:r>
              <a:rPr lang="zh-CN" altLang="en-US" sz="16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业务流程图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。通过该图可以清楚地看到系统存在的</a:t>
            </a:r>
            <a:r>
              <a:rPr lang="zh-CN" altLang="en-US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处理步骤步骤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，以及对应板块中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存在的功能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能够让用户全面了解业务处理的过程，也可分析出业务流程的合理性。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182200"/>
      </p:ext>
    </p:extLst>
  </p:cSld>
  <p:clrMapOvr>
    <a:masterClrMapping/>
  </p:clrMapOvr>
  <p:transition spd="slow" advClick="0" advTm="500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数据库设计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C5764C-98A4-4812-B7B4-859CC649523C}"/>
              </a:ext>
            </a:extLst>
          </p:cNvPr>
          <p:cNvSpPr txBox="1"/>
          <p:nvPr/>
        </p:nvSpPr>
        <p:spPr>
          <a:xfrm>
            <a:off x="4875429" y="3167159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A01F8FF-1F15-4C22-83C3-56C6E021334E}"/>
              </a:ext>
            </a:extLst>
          </p:cNvPr>
          <p:cNvSpPr txBox="1"/>
          <p:nvPr/>
        </p:nvSpPr>
        <p:spPr>
          <a:xfrm>
            <a:off x="4875428" y="6270182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CDM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概念模型</a:t>
            </a:r>
          </a:p>
        </p:txBody>
      </p:sp>
      <p:pic>
        <p:nvPicPr>
          <p:cNvPr id="1026" name="图片 6" descr="SE2020-G13-图15-E_R图">
            <a:extLst>
              <a:ext uri="{FF2B5EF4-FFF2-40B4-BE49-F238E27FC236}">
                <a16:creationId xmlns:a16="http://schemas.microsoft.com/office/drawing/2014/main" id="{FA49396F-AB52-481E-90FD-4EFE04F4E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120" y="631605"/>
            <a:ext cx="4047049" cy="25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5" descr="1607566696(1)">
            <a:extLst>
              <a:ext uri="{FF2B5EF4-FFF2-40B4-BE49-F238E27FC236}">
                <a16:creationId xmlns:a16="http://schemas.microsoft.com/office/drawing/2014/main" id="{E9159455-42D3-4439-A81A-16B0AF02E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170" y="3450867"/>
            <a:ext cx="4566407" cy="2794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FDBCAFD-923F-4786-AF03-79DE09976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81" y="1230144"/>
            <a:ext cx="3342564" cy="45111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F485B79-05FA-4C26-9C0E-4C75EA7CC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0694" y="1230144"/>
            <a:ext cx="3432948" cy="219162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13ADB6B-3031-45F0-996C-72A93F7269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8527" y="3534258"/>
            <a:ext cx="3497282" cy="261917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8EE9E52-ABC3-4F2E-A0E8-51CC6491BAE0}"/>
              </a:ext>
            </a:extLst>
          </p:cNvPr>
          <p:cNvSpPr txBox="1"/>
          <p:nvPr/>
        </p:nvSpPr>
        <p:spPr>
          <a:xfrm>
            <a:off x="9168069" y="6270182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数据字典</a:t>
            </a:r>
          </a:p>
        </p:txBody>
      </p:sp>
    </p:spTree>
    <p:extLst>
      <p:ext uri="{BB962C8B-B14F-4D97-AF65-F5344CB8AC3E}">
        <p14:creationId xmlns:p14="http://schemas.microsoft.com/office/powerpoint/2010/main" val="2275589272"/>
      </p:ext>
    </p:extLst>
  </p:cSld>
  <p:clrMapOvr>
    <a:masterClrMapping/>
  </p:clrMapOvr>
  <p:transition spd="slow" advClick="0" advTm="5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4-5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组内模块划分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6971A5A2-D925-44EE-8C9E-D3F67785C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533506"/>
              </p:ext>
            </p:extLst>
          </p:nvPr>
        </p:nvGraphicFramePr>
        <p:xfrm>
          <a:off x="1687183" y="1706031"/>
          <a:ext cx="7788276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069">
                  <a:extLst>
                    <a:ext uri="{9D8B030D-6E8A-4147-A177-3AD203B41FA5}">
                      <a16:colId xmlns:a16="http://schemas.microsoft.com/office/drawing/2014/main" val="1837480581"/>
                    </a:ext>
                  </a:extLst>
                </a:gridCol>
                <a:gridCol w="1947069">
                  <a:extLst>
                    <a:ext uri="{9D8B030D-6E8A-4147-A177-3AD203B41FA5}">
                      <a16:colId xmlns:a16="http://schemas.microsoft.com/office/drawing/2014/main" val="1779532538"/>
                    </a:ext>
                  </a:extLst>
                </a:gridCol>
                <a:gridCol w="1947069">
                  <a:extLst>
                    <a:ext uri="{9D8B030D-6E8A-4147-A177-3AD203B41FA5}">
                      <a16:colId xmlns:a16="http://schemas.microsoft.com/office/drawing/2014/main" val="767436336"/>
                    </a:ext>
                  </a:extLst>
                </a:gridCol>
                <a:gridCol w="1947069">
                  <a:extLst>
                    <a:ext uri="{9D8B030D-6E8A-4147-A177-3AD203B41FA5}">
                      <a16:colId xmlns:a16="http://schemas.microsoft.com/office/drawing/2014/main" val="170359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540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陈玲曦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…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05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刘书宇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B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…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55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童峻涛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B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…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608856"/>
                  </a:ext>
                </a:extLst>
              </a:tr>
            </a:tbl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E1DE6763-EF31-4F07-B8F5-A06A9504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866" y="2702471"/>
            <a:ext cx="1402516" cy="145305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CC2D5D2-EBF1-486E-A8BB-7CA0B909FE54}"/>
              </a:ext>
            </a:extLst>
          </p:cNvPr>
          <p:cNvSpPr txBox="1"/>
          <p:nvPr/>
        </p:nvSpPr>
        <p:spPr>
          <a:xfrm>
            <a:off x="4674797" y="3693863"/>
            <a:ext cx="25559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sz="1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为用户功能模块</a:t>
            </a:r>
            <a:endParaRPr lang="en-US" altLang="zh-CN" sz="18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solidFill>
                  <a:srgbClr val="DAA6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dirty="0">
                <a:solidFill>
                  <a:srgbClr val="DAA6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为用户信息模块</a:t>
            </a:r>
            <a:endParaRPr lang="en-US" altLang="zh-CN" dirty="0">
              <a:solidFill>
                <a:srgbClr val="DAA6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1800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zh-CN" altLang="en-US" sz="1800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为管理员的模块</a:t>
            </a:r>
          </a:p>
        </p:txBody>
      </p:sp>
    </p:spTree>
    <p:extLst>
      <p:ext uri="{BB962C8B-B14F-4D97-AF65-F5344CB8AC3E}">
        <p14:creationId xmlns:p14="http://schemas.microsoft.com/office/powerpoint/2010/main" val="1379310747"/>
      </p:ext>
    </p:extLst>
  </p:cSld>
  <p:clrMapOvr>
    <a:masterClrMapping/>
  </p:clrMapOvr>
  <p:transition spd="slow" advClick="0" advTm="500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4-6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关键算法设计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355C3F7-DDB2-4E27-96BC-0A7B9C1D4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30" y="1167534"/>
            <a:ext cx="4162425" cy="50133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BADD183-35F9-49E6-BF5B-5567A88A6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770" y="1167534"/>
            <a:ext cx="3590192" cy="430893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18798CF-4DAE-4B8D-A144-A0EE25A87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231" y="1167533"/>
            <a:ext cx="3548893" cy="430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46273"/>
      </p:ext>
    </p:extLst>
  </p:cSld>
  <p:clrMapOvr>
    <a:masterClrMapping/>
  </p:clrMapOvr>
  <p:transition spd="slow" advClick="0" advTm="500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4-6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关键算法设计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D6DC940-8605-4C99-9752-E8A073BED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724" y="1132216"/>
            <a:ext cx="3072623" cy="431433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F0F6AB5-F3A8-488B-8315-9BCCBD868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14" y="912863"/>
            <a:ext cx="3506368" cy="219512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05D997E-782E-46AD-8A69-C169F816F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13" y="3611555"/>
            <a:ext cx="3506368" cy="244082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F667B03-BBDC-4E64-8C2E-8ADFEE50532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66" y="1069520"/>
            <a:ext cx="4000392" cy="23052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F181CC1-1674-4B62-B232-CFE101C91B5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117" y="3429000"/>
            <a:ext cx="3163874" cy="244082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EC08673-F9A6-44D7-BDD8-89BD2FA1BDCD}"/>
              </a:ext>
            </a:extLst>
          </p:cNvPr>
          <p:cNvSpPr txBox="1"/>
          <p:nvPr/>
        </p:nvSpPr>
        <p:spPr>
          <a:xfrm>
            <a:off x="4712977" y="6162038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用户信息模块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PAD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AC9249C-DBC3-4B28-A3CD-903DBFC98FA5}"/>
              </a:ext>
            </a:extLst>
          </p:cNvPr>
          <p:cNvSpPr txBox="1"/>
          <p:nvPr/>
        </p:nvSpPr>
        <p:spPr>
          <a:xfrm>
            <a:off x="1465285" y="6162038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用户功能模块流程图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1CB99D9-B893-48D9-AEA1-E90356068A79}"/>
              </a:ext>
            </a:extLst>
          </p:cNvPr>
          <p:cNvSpPr txBox="1"/>
          <p:nvPr/>
        </p:nvSpPr>
        <p:spPr>
          <a:xfrm>
            <a:off x="8793257" y="6162038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管理员系统管理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N-S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0096147"/>
      </p:ext>
    </p:extLst>
  </p:cSld>
  <p:clrMapOvr>
    <a:masterClrMapping/>
  </p:clrMapOvr>
  <p:transition spd="slow" advClick="0" advTm="500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4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5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304" y="3278"/>
              <a:ext cx="2890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实现与测试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201" y="2795"/>
              <a:ext cx="1493" cy="1138"/>
              <a:chOff x="5838758" y="1774523"/>
              <a:chExt cx="947703" cy="722507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758" y="1774523"/>
                <a:ext cx="947703" cy="502544"/>
                <a:chOff x="9140243" y="2649839"/>
                <a:chExt cx="1263603" cy="67005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93747" y="2717144"/>
                  <a:ext cx="1210099" cy="3076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5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-1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实现准备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89515" y="3012214"/>
                  <a:ext cx="1210247" cy="3076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5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实现过程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72535" y="2266237"/>
                <a:ext cx="907818" cy="2307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5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-3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测试准备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DA94CBA-812D-41D8-ABE7-A60811F67C7F}"/>
              </a:ext>
            </a:extLst>
          </p:cNvPr>
          <p:cNvSpPr/>
          <p:nvPr/>
        </p:nvSpPr>
        <p:spPr>
          <a:xfrm>
            <a:off x="7840985" y="3683263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5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-4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测试过程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4613B6C-6F7B-4B18-BE8F-8BFDFD1C1F1F}"/>
              </a:ext>
            </a:extLst>
          </p:cNvPr>
          <p:cNvSpPr/>
          <p:nvPr/>
        </p:nvSpPr>
        <p:spPr>
          <a:xfrm>
            <a:off x="7835678" y="3978382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5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-5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阶段总结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200087"/>
      </p:ext>
    </p:extLst>
  </p:cSld>
  <p:clrMapOvr>
    <a:masterClrMapping/>
  </p:clrMapOvr>
  <p:transition spd="slow" advClick="0" advTm="500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实现准备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C78678-2FF8-43B5-B9FC-4DBCC5EEE816}"/>
              </a:ext>
            </a:extLst>
          </p:cNvPr>
          <p:cNvSpPr txBox="1"/>
          <p:nvPr/>
        </p:nvSpPr>
        <p:spPr>
          <a:xfrm>
            <a:off x="1227437" y="863174"/>
            <a:ext cx="20083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）代码规范文档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288A593-06EC-422D-8AB2-30F02FF78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086" y="1201728"/>
            <a:ext cx="3537509" cy="503547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0F76FDA-EE51-4565-8EF2-6E93AFCCC1A1}"/>
              </a:ext>
            </a:extLst>
          </p:cNvPr>
          <p:cNvSpPr txBox="1"/>
          <p:nvPr/>
        </p:nvSpPr>
        <p:spPr>
          <a:xfrm>
            <a:off x="5105507" y="871563"/>
            <a:ext cx="20083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）代码模块示例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D7542AE-26EA-47B8-9D9C-248B89255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507" y="1227794"/>
            <a:ext cx="3360698" cy="459995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A56F177-278F-4537-BF7C-C22AA8017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100" y="1210117"/>
            <a:ext cx="3212984" cy="497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23312"/>
      </p:ext>
    </p:extLst>
  </p:cSld>
  <p:clrMapOvr>
    <a:masterClrMapping/>
  </p:clrMapOvr>
  <p:transition spd="slow" advClick="0" advTm="5000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2F2EF8-1346-4B02-A894-50559052A6B0}"/>
              </a:ext>
            </a:extLst>
          </p:cNvPr>
          <p:cNvSpPr txBox="1"/>
          <p:nvPr/>
        </p:nvSpPr>
        <p:spPr>
          <a:xfrm>
            <a:off x="944386" y="760498"/>
            <a:ext cx="18717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）代码清单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844D5C-D14B-4B4A-9E0F-8E3A091322E1}"/>
              </a:ext>
            </a:extLst>
          </p:cNvPr>
          <p:cNvSpPr txBox="1"/>
          <p:nvPr/>
        </p:nvSpPr>
        <p:spPr>
          <a:xfrm>
            <a:off x="7325686" y="760498"/>
            <a:ext cx="19022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）代码走查</a:t>
            </a:r>
            <a:endParaRPr lang="zh-CN" altLang="en-US" sz="16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6F005D4-AE26-4BAB-BF3B-137C87078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55" y="1289922"/>
            <a:ext cx="3191985" cy="45181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CE23DE4-B39D-49D2-8659-81A162BA6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072" y="641067"/>
            <a:ext cx="2716440" cy="310536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D51F43B-5E22-41E2-A68B-D269B2E9C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840" y="3735199"/>
            <a:ext cx="2552647" cy="291895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060DCC5-967C-40CA-B556-25BE8E9B3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0784" y="1372897"/>
            <a:ext cx="2985950" cy="472460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5E615E0-9464-4D3E-9EBE-AC51B07530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2361" y="1592250"/>
            <a:ext cx="2748423" cy="391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23173"/>
      </p:ext>
    </p:extLst>
  </p:cSld>
  <p:clrMapOvr>
    <a:masterClrMapping/>
  </p:clrMapOvr>
  <p:transition spd="slow" advClick="0" advTm="500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EAF5703-00F7-4811-A31C-0D3A793DF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15" y="909328"/>
            <a:ext cx="4037044" cy="538272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F4E93B6-3D15-4FEF-84CF-E27587A1FB38}"/>
              </a:ext>
            </a:extLst>
          </p:cNvPr>
          <p:cNvSpPr txBox="1"/>
          <p:nvPr/>
        </p:nvSpPr>
        <p:spPr>
          <a:xfrm>
            <a:off x="5317185" y="909328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运行结果：</a:t>
            </a: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9FCE3FBF-3A4D-48F4-8CB0-F24F079E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43" y="1374482"/>
            <a:ext cx="5464348" cy="2367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1">
            <a:extLst>
              <a:ext uri="{FF2B5EF4-FFF2-40B4-BE49-F238E27FC236}">
                <a16:creationId xmlns:a16="http://schemas.microsoft.com/office/drawing/2014/main" id="{F97571DD-BD9F-4FAB-B2DB-DCF0E6D9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43" y="3976954"/>
            <a:ext cx="5632506" cy="249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398824"/>
      </p:ext>
    </p:extLst>
  </p:cSld>
  <p:clrMapOvr>
    <a:masterClrMapping/>
  </p:clrMapOvr>
  <p:transition spd="slow" advClick="0" advTm="500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测试准备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C5A722-3645-4453-A8FA-4FF60B0F3849}"/>
              </a:ext>
            </a:extLst>
          </p:cNvPr>
          <p:cNvSpPr txBox="1"/>
          <p:nvPr/>
        </p:nvSpPr>
        <p:spPr>
          <a:xfrm>
            <a:off x="913860" y="99222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）用户手册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31A2E8-6609-41E1-B392-5802FBD7238D}"/>
              </a:ext>
            </a:extLst>
          </p:cNvPr>
          <p:cNvSpPr txBox="1"/>
          <p:nvPr/>
        </p:nvSpPr>
        <p:spPr>
          <a:xfrm>
            <a:off x="5726524" y="992223"/>
            <a:ext cx="17931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）测试计划</a:t>
            </a:r>
            <a:endParaRPr lang="zh-CN" altLang="en-US" sz="1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A34EB2A-A6E2-4B52-9CFB-B203F7DB4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75" y="1648382"/>
            <a:ext cx="3465416" cy="451601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240145A-38C0-4B4F-AEDA-20932171461D}"/>
              </a:ext>
            </a:extLst>
          </p:cNvPr>
          <p:cNvSpPr txBox="1"/>
          <p:nvPr/>
        </p:nvSpPr>
        <p:spPr>
          <a:xfrm>
            <a:off x="3542952" y="2946742"/>
            <a:ext cx="2553048" cy="13234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对软件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相关性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问题进行详细的描述，包括软件综述、访问软件、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使用软件指南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等。包括了用户以及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管理员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模块。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EDD17EF-B52B-4F80-8898-1326DC8A0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563" y="1757051"/>
            <a:ext cx="3593955" cy="446110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6E3E49C-1F22-4F1F-A5B2-E6CF61C2D9C8}"/>
              </a:ext>
            </a:extLst>
          </p:cNvPr>
          <p:cNvSpPr txBox="1"/>
          <p:nvPr/>
        </p:nvSpPr>
        <p:spPr>
          <a:xfrm>
            <a:off x="9319903" y="3069852"/>
            <a:ext cx="2472822" cy="107721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对软件的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测试环境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以及对接下来测试项目以及测试技术进行描述，为测试阶段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提供指导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方向。</a:t>
            </a:r>
          </a:p>
        </p:txBody>
      </p:sp>
    </p:spTree>
    <p:extLst>
      <p:ext uri="{BB962C8B-B14F-4D97-AF65-F5344CB8AC3E}">
        <p14:creationId xmlns:p14="http://schemas.microsoft.com/office/powerpoint/2010/main" val="3797460262"/>
      </p:ext>
    </p:extLst>
  </p:cSld>
  <p:clrMapOvr>
    <a:masterClrMapping/>
  </p:clrMapOvr>
  <p:transition spd="slow" advClick="0" advTm="5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640" y="3280"/>
              <a:ext cx="2345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项目计划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7F812A4-0404-4640-B4E5-0D71609C36C8}"/>
                </a:ext>
              </a:extLst>
            </p:cNvPr>
            <p:cNvGrpSpPr/>
            <p:nvPr/>
          </p:nvGrpSpPr>
          <p:grpSpPr>
            <a:xfrm>
              <a:off x="9196" y="2794"/>
              <a:ext cx="1430" cy="1407"/>
              <a:chOff x="9138759" y="2649839"/>
              <a:chExt cx="1210412" cy="1191943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07764BF-4ABE-47D9-A8EC-7828F450D73D}"/>
                  </a:ext>
                </a:extLst>
              </p:cNvPr>
              <p:cNvSpPr/>
              <p:nvPr/>
            </p:nvSpPr>
            <p:spPr>
              <a:xfrm>
                <a:off x="9140243" y="2649839"/>
                <a:ext cx="184771" cy="307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8B7D73D-2BD6-48B6-840B-BC94A0520097}"/>
                  </a:ext>
                </a:extLst>
              </p:cNvPr>
              <p:cNvSpPr/>
              <p:nvPr/>
            </p:nvSpPr>
            <p:spPr>
              <a:xfrm>
                <a:off x="9138759" y="3178437"/>
                <a:ext cx="1210267" cy="307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1-2 </a:t>
                </a:r>
                <a:r>
                  <a:rPr lang="zh-CN" altLang="en-US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任务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概述</a:t>
                </a: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572D4D6-C34C-4DFE-82FC-A1B005E1D2D4}"/>
                  </a:ext>
                </a:extLst>
              </p:cNvPr>
              <p:cNvSpPr/>
              <p:nvPr/>
            </p:nvSpPr>
            <p:spPr>
              <a:xfrm>
                <a:off x="9138761" y="3533840"/>
                <a:ext cx="1210410" cy="307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1-3 </a:t>
                </a:r>
                <a:r>
                  <a:rPr kumimoji="1" lang="zh-CN" altLang="en-US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任务分配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F6159C5-56B4-4496-9278-289611262F62}"/>
              </a:ext>
            </a:extLst>
          </p:cNvPr>
          <p:cNvSpPr/>
          <p:nvPr/>
        </p:nvSpPr>
        <p:spPr>
          <a:xfrm>
            <a:off x="7794065" y="2920063"/>
            <a:ext cx="139012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1-1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项目计划书</a:t>
            </a:r>
          </a:p>
        </p:txBody>
      </p:sp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  <p:transition spd="slow" advClick="0" advTm="5000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测试准备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CF16C44-D44F-4CAE-895E-E07200382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76" y="943393"/>
            <a:ext cx="3352750" cy="214270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198A697-7CCD-41A2-8AEB-D6A943F29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806" y="1019596"/>
            <a:ext cx="4940285" cy="199030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C3DF1D8-1839-46D9-8A28-68179684E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079" y="4127310"/>
            <a:ext cx="3352747" cy="120861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B09B832-ACD5-4C3E-807A-DBEB757D1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9389" y="3953083"/>
            <a:ext cx="3833118" cy="1885321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8161FD84-CF5A-473A-85C3-0187D4677B97}"/>
              </a:ext>
            </a:extLst>
          </p:cNvPr>
          <p:cNvSpPr txBox="1"/>
          <p:nvPr/>
        </p:nvSpPr>
        <p:spPr>
          <a:xfrm>
            <a:off x="2083591" y="3294268"/>
            <a:ext cx="18717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V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0681555-E25B-4EE1-8DCE-B99CED6376F2}"/>
              </a:ext>
            </a:extLst>
          </p:cNvPr>
          <p:cNvSpPr txBox="1"/>
          <p:nvPr/>
        </p:nvSpPr>
        <p:spPr>
          <a:xfrm>
            <a:off x="7602361" y="3288306"/>
            <a:ext cx="18717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W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61D5E02-D480-41F0-B780-65684DA4085F}"/>
              </a:ext>
            </a:extLst>
          </p:cNvPr>
          <p:cNvSpPr txBox="1"/>
          <p:nvPr/>
        </p:nvSpPr>
        <p:spPr>
          <a:xfrm>
            <a:off x="2083591" y="6009519"/>
            <a:ext cx="18717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H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6CCAB9C-ABFF-4B9F-AB9C-7FCF64284D26}"/>
              </a:ext>
            </a:extLst>
          </p:cNvPr>
          <p:cNvSpPr txBox="1"/>
          <p:nvPr/>
        </p:nvSpPr>
        <p:spPr>
          <a:xfrm>
            <a:off x="7602361" y="6009519"/>
            <a:ext cx="18717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4267000618"/>
      </p:ext>
    </p:extLst>
  </p:cSld>
  <p:clrMapOvr>
    <a:masterClrMapping/>
  </p:clrMapOvr>
  <p:transition spd="slow" advClick="0" advTm="5000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934805-C1E7-4F31-94E4-83DC99BBA8B6}"/>
              </a:ext>
            </a:extLst>
          </p:cNvPr>
          <p:cNvSpPr txBox="1"/>
          <p:nvPr/>
        </p:nvSpPr>
        <p:spPr>
          <a:xfrm>
            <a:off x="807633" y="100868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）黑盒测试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D5AACC-0D99-4AE9-8A30-BBD4C82C85DE}"/>
              </a:ext>
            </a:extLst>
          </p:cNvPr>
          <p:cNvSpPr txBox="1"/>
          <p:nvPr/>
        </p:nvSpPr>
        <p:spPr>
          <a:xfrm>
            <a:off x="6096000" y="100868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）白盒测试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5375BE1-31AD-4E42-8C9C-B3227A726A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82041" y="1977762"/>
            <a:ext cx="4770755" cy="300675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742EA64-9C95-4BF5-917B-04444A487237}"/>
              </a:ext>
            </a:extLst>
          </p:cNvPr>
          <p:cNvSpPr txBox="1"/>
          <p:nvPr/>
        </p:nvSpPr>
        <p:spPr>
          <a:xfrm>
            <a:off x="1017713" y="1534932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对于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接口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进行测试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6A009B4-18FE-4512-B0D0-861A4EC6EFA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1873486"/>
            <a:ext cx="3130428" cy="41476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8EE02DA-3027-4687-A87E-BC8CDA7D1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8112" y="1977762"/>
            <a:ext cx="3005257" cy="399786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970FB95-26A6-4FA4-BF29-B44BAEDB843E}"/>
              </a:ext>
            </a:extLst>
          </p:cNvPr>
          <p:cNvSpPr txBox="1"/>
          <p:nvPr/>
        </p:nvSpPr>
        <p:spPr>
          <a:xfrm>
            <a:off x="6510579" y="1534932"/>
            <a:ext cx="449938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对于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语句覆盖、路径覆盖、软件覆盖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进行测试</a:t>
            </a:r>
          </a:p>
        </p:txBody>
      </p:sp>
    </p:spTree>
    <p:extLst>
      <p:ext uri="{BB962C8B-B14F-4D97-AF65-F5344CB8AC3E}">
        <p14:creationId xmlns:p14="http://schemas.microsoft.com/office/powerpoint/2010/main" val="617778915"/>
      </p:ext>
    </p:extLst>
  </p:cSld>
  <p:clrMapOvr>
    <a:masterClrMapping/>
  </p:clrMapOvr>
  <p:transition spd="slow" advClick="0" advTm="500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BC7B2-A7C7-4D4B-AE87-DA1B0C49D750}"/>
              </a:ext>
            </a:extLst>
          </p:cNvPr>
          <p:cNvSpPr txBox="1"/>
          <p:nvPr/>
        </p:nvSpPr>
        <p:spPr>
          <a:xfrm>
            <a:off x="743615" y="984446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）单元测试工具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6D6582-1766-4035-8FA8-3117BC5569BC}"/>
              </a:ext>
            </a:extLst>
          </p:cNvPr>
          <p:cNvSpPr txBox="1"/>
          <p:nvPr/>
        </p:nvSpPr>
        <p:spPr>
          <a:xfrm>
            <a:off x="743615" y="1683704"/>
            <a:ext cx="50050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Django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拥有</a:t>
            </a:r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完善的单元测试</a:t>
            </a:r>
            <a:endParaRPr lang="en-US" altLang="zh-CN" sz="18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我们可以对开发的每一个功能进行单元测试</a:t>
            </a:r>
            <a:endParaRPr lang="en-US" altLang="zh-CN" sz="18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只要运行一个命令</a:t>
            </a:r>
            <a:endParaRPr lang="en-US" altLang="zh-CN" sz="18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F1850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python manage.py check </a:t>
            </a:r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或者</a:t>
            </a:r>
            <a:r>
              <a:rPr lang="en-US" altLang="zh-CN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python manage.py test</a:t>
            </a:r>
            <a:endParaRPr lang="zh-CN" altLang="en-US" dirty="0">
              <a:solidFill>
                <a:srgbClr val="F1850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83A17C7-1351-4CCE-9BC3-5A8B1B15BE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5012" y="3546469"/>
            <a:ext cx="5265420" cy="97536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4CFBAE0-4347-4D42-939C-00A272D1F78B}"/>
              </a:ext>
            </a:extLst>
          </p:cNvPr>
          <p:cNvSpPr txBox="1"/>
          <p:nvPr/>
        </p:nvSpPr>
        <p:spPr>
          <a:xfrm>
            <a:off x="6095999" y="989108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）单元测试用例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6143B97-9600-4E40-A471-DDB6B01D9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217" y="1422480"/>
            <a:ext cx="3140190" cy="441799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5C6C684-22D6-4781-B2E6-168A7E977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172" y="1422480"/>
            <a:ext cx="3140190" cy="444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25370"/>
      </p:ext>
    </p:extLst>
  </p:cSld>
  <p:clrMapOvr>
    <a:masterClrMapping/>
  </p:clrMapOvr>
  <p:transition spd="slow" advClick="0" advTm="5000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BC7B2-A7C7-4D4B-AE87-DA1B0C49D750}"/>
              </a:ext>
            </a:extLst>
          </p:cNvPr>
          <p:cNvSpPr txBox="1"/>
          <p:nvPr/>
        </p:nvSpPr>
        <p:spPr>
          <a:xfrm>
            <a:off x="807633" y="1008683"/>
            <a:ext cx="173423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）集成测试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8365F1-1FE4-4744-810C-35FBDE09ED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1172" y="1347237"/>
            <a:ext cx="4372558" cy="22898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EAB74DC-1F81-4FAF-A6AD-B7A11E642C6B}"/>
              </a:ext>
            </a:extLst>
          </p:cNvPr>
          <p:cNvSpPr txBox="1"/>
          <p:nvPr/>
        </p:nvSpPr>
        <p:spPr>
          <a:xfrm>
            <a:off x="6622602" y="1008683"/>
            <a:ext cx="173423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）系统测试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4D8A876-2FB7-4E46-9560-DCA5F3F9AAD4}"/>
              </a:ext>
            </a:extLst>
          </p:cNvPr>
          <p:cNvSpPr txBox="1"/>
          <p:nvPr/>
        </p:nvSpPr>
        <p:spPr>
          <a:xfrm>
            <a:off x="701564" y="4005429"/>
            <a:ext cx="43725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集成测试是一个简单的</a:t>
            </a:r>
            <a:r>
              <a:rPr lang="en-US" altLang="zh-CN" sz="1600" dirty="0" err="1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package:test</a:t>
            </a:r>
            <a:r>
              <a:rPr lang="zh-CN" altLang="zh-CN" sz="16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测试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，它使用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 Driver API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告诉应用程序执行什么操作，然后验证应用程序是否执行了此操作。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09CB692-D58D-4C2C-9407-2E49631D7729}"/>
              </a:ext>
            </a:extLst>
          </p:cNvPr>
          <p:cNvSpPr txBox="1"/>
          <p:nvPr/>
        </p:nvSpPr>
        <p:spPr>
          <a:xfrm>
            <a:off x="701564" y="4925988"/>
            <a:ext cx="3432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命令行工具：</a:t>
            </a:r>
            <a:r>
              <a:rPr lang="en-US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 driver</a:t>
            </a:r>
            <a:endParaRPr lang="zh-CN" altLang="zh-CN" sz="1600" kern="100" dirty="0">
              <a:solidFill>
                <a:srgbClr val="FF0000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工具包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package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 err="1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flutter_driver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(API)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F6ADDBF-A5C8-45AD-9511-7DFB8A38538C}"/>
              </a:ext>
            </a:extLst>
          </p:cNvPr>
          <p:cNvSpPr txBox="1"/>
          <p:nvPr/>
        </p:nvSpPr>
        <p:spPr>
          <a:xfrm>
            <a:off x="6704901" y="1449777"/>
            <a:ext cx="3521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性能监控工具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Observatory</a:t>
            </a:r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9EA058A-B583-4478-9729-E0C0CF2D50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83475" y="2025458"/>
            <a:ext cx="5512114" cy="322317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3EAA028-873A-45F8-BEEC-2E56B2B96A73}"/>
              </a:ext>
            </a:extLst>
          </p:cNvPr>
          <p:cNvSpPr txBox="1"/>
          <p:nvPr/>
        </p:nvSpPr>
        <p:spPr>
          <a:xfrm>
            <a:off x="1256457" y="3498948"/>
            <a:ext cx="3432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4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系统框架图（自顶向下、宽度优先）</a:t>
            </a:r>
            <a:endParaRPr lang="zh-CN" altLang="zh-CN" sz="14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09772"/>
      </p:ext>
    </p:extLst>
  </p:cSld>
  <p:clrMapOvr>
    <a:masterClrMapping/>
  </p:clrMapOvr>
  <p:transition spd="slow" advClick="0" advTm="5000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BC7B2-A7C7-4D4B-AE87-DA1B0C49D750}"/>
              </a:ext>
            </a:extLst>
          </p:cNvPr>
          <p:cNvSpPr txBox="1"/>
          <p:nvPr/>
        </p:nvSpPr>
        <p:spPr>
          <a:xfrm>
            <a:off x="1017713" y="832126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alpha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&amp;&amp;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beta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A118D57-157C-4549-B546-82E84F1B8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755" y="4376712"/>
            <a:ext cx="1706532" cy="16667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4DB3AA6-AFBB-4BB6-9A43-43755F363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13" y="3068921"/>
            <a:ext cx="1625008" cy="153461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88734A0-BFAF-4D25-887F-9230AA061CB9}"/>
              </a:ext>
            </a:extLst>
          </p:cNvPr>
          <p:cNvSpPr txBox="1"/>
          <p:nvPr/>
        </p:nvSpPr>
        <p:spPr>
          <a:xfrm>
            <a:off x="1092078" y="4625309"/>
            <a:ext cx="134637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张鑫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软件工程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9B84E51-CB99-49F7-8683-7AC52101B28F}"/>
              </a:ext>
            </a:extLst>
          </p:cNvPr>
          <p:cNvSpPr txBox="1"/>
          <p:nvPr/>
        </p:nvSpPr>
        <p:spPr>
          <a:xfrm>
            <a:off x="9647832" y="6043455"/>
            <a:ext cx="134637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苗皓淇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软件工程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39906A5-1D5D-434C-ABC2-8F637DF845E6}"/>
              </a:ext>
            </a:extLst>
          </p:cNvPr>
          <p:cNvSpPr txBox="1"/>
          <p:nvPr/>
        </p:nvSpPr>
        <p:spPr>
          <a:xfrm>
            <a:off x="9647832" y="3305064"/>
            <a:ext cx="134637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杨枨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软工教师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707943-19C2-4619-B556-0D215B870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229" y="4029415"/>
            <a:ext cx="2922487" cy="20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8552B8-1C81-4E7F-A7A3-067ADB236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181" y="2554644"/>
            <a:ext cx="2424665" cy="200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4F80483-20B5-4168-9D52-BF525E314B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256" y="996599"/>
            <a:ext cx="3108527" cy="216614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DF41C34-2D3D-4FBE-819E-77C384DBB2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5298" y="1555897"/>
            <a:ext cx="1917695" cy="1666736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20E4979B-1A0A-4FB9-B96C-DE6CE141AD37}"/>
              </a:ext>
            </a:extLst>
          </p:cNvPr>
          <p:cNvSpPr txBox="1"/>
          <p:nvPr/>
        </p:nvSpPr>
        <p:spPr>
          <a:xfrm>
            <a:off x="6921616" y="4383028"/>
            <a:ext cx="25441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tabLst>
                <a:tab pos="2438400" algn="l"/>
              </a:tabLst>
            </a:pP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好东西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功能较简陋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endParaRPr lang="en-US" altLang="zh-CN" sz="16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 algn="just">
              <a:tabLst>
                <a:tab pos="2438400" algn="l"/>
              </a:tabLst>
            </a:pPr>
            <a:r>
              <a:rPr lang="zh-CN" altLang="zh-CN" sz="16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图片加载慢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602D1B3-2091-4588-A893-5694B96D3374}"/>
              </a:ext>
            </a:extLst>
          </p:cNvPr>
          <p:cNvSpPr txBox="1"/>
          <p:nvPr/>
        </p:nvSpPr>
        <p:spPr>
          <a:xfrm>
            <a:off x="2995717" y="2743808"/>
            <a:ext cx="18810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界面简陋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功能不太全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收藏加载慢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图片加载慢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2A6E5A7-F5BA-4BCE-8213-7AA0CDF1ECBB}"/>
              </a:ext>
            </a:extLst>
          </p:cNvPr>
          <p:cNvSpPr txBox="1"/>
          <p:nvPr/>
        </p:nvSpPr>
        <p:spPr>
          <a:xfrm>
            <a:off x="6896445" y="1345287"/>
            <a:ext cx="20301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界面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不够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美观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功能不太全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打卡界面可视化</a:t>
            </a:r>
            <a:endParaRPr lang="en-US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略简单</a:t>
            </a:r>
            <a:endParaRPr lang="en-US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1525419"/>
      </p:ext>
    </p:extLst>
  </p:cSld>
  <p:clrMapOvr>
    <a:masterClrMapping/>
  </p:clrMapOvr>
  <p:transition spd="slow" advClick="0" advTm="5000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5-5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阶段总结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EC6E9B-AA3E-4A70-A108-F9A53EC57315}"/>
              </a:ext>
            </a:extLst>
          </p:cNvPr>
          <p:cNvSpPr txBox="1"/>
          <p:nvPr/>
        </p:nvSpPr>
        <p:spPr>
          <a:xfrm>
            <a:off x="1017713" y="821901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总体分析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EF4269-F817-443B-9951-E0CAA2F75F3B}"/>
              </a:ext>
            </a:extLst>
          </p:cNvPr>
          <p:cNvSpPr txBox="1"/>
          <p:nvPr/>
        </p:nvSpPr>
        <p:spPr>
          <a:xfrm>
            <a:off x="642754" y="2319143"/>
            <a:ext cx="1878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）测试结果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03F55E-4E13-49A9-916C-318ACC618381}"/>
              </a:ext>
            </a:extLst>
          </p:cNvPr>
          <p:cNvSpPr txBox="1"/>
          <p:nvPr/>
        </p:nvSpPr>
        <p:spPr>
          <a:xfrm>
            <a:off x="7889674" y="2907081"/>
            <a:ext cx="22874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）反馈的解决措施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F6D85A3-D89F-4AE8-A734-36E79B12B196}"/>
              </a:ext>
            </a:extLst>
          </p:cNvPr>
          <p:cNvSpPr txBox="1"/>
          <p:nvPr/>
        </p:nvSpPr>
        <p:spPr>
          <a:xfrm>
            <a:off x="544299" y="2637607"/>
            <a:ext cx="4381766" cy="2642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主要功能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基本都可以实现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HTTP</a:t>
            </a:r>
            <a:r>
              <a:rPr lang="zh-CN" altLang="en-US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请求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都能成功返回信息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界面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能够按照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预期跳转</a:t>
            </a:r>
            <a:endParaRPr lang="en-US" altLang="zh-CN" sz="1600" dirty="0">
              <a:solidFill>
                <a:schemeClr val="accent1">
                  <a:lumMod val="60000"/>
                  <a:lumOff val="4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能在大部分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手机</a:t>
            </a:r>
            <a:r>
              <a:rPr lang="zh-CN" altLang="en-US" sz="16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适配</a:t>
            </a:r>
            <a:endParaRPr lang="en-US" altLang="zh-CN" sz="16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5.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远程数据库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读写正常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6.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图片并发访问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会报异常导致加载缓慢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7.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偶尔会请求超时或因频繁请求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崩溃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655FA1-E058-4FB9-9A70-3E5F450117CE}"/>
              </a:ext>
            </a:extLst>
          </p:cNvPr>
          <p:cNvSpPr txBox="1"/>
          <p:nvPr/>
        </p:nvSpPr>
        <p:spPr>
          <a:xfrm>
            <a:off x="7828072" y="3287967"/>
            <a:ext cx="5184107" cy="121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图片加载缓慢     </a:t>
            </a:r>
            <a:r>
              <a:rPr lang="zh-CN" altLang="en-US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服务器太捞了</a:t>
            </a:r>
            <a:r>
              <a:rPr lang="en-US" altLang="zh-CN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...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界面还不够美观     </a:t>
            </a:r>
            <a:r>
              <a:rPr lang="zh-CN" altLang="en-US" sz="16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已经尽力</a:t>
            </a:r>
            <a:r>
              <a:rPr lang="en-US" altLang="zh-CN" sz="16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...</a:t>
            </a:r>
            <a:endParaRPr lang="en-US" altLang="zh-CN" sz="1600" dirty="0">
              <a:solidFill>
                <a:srgbClr val="F1850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功能还需继续完善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1600" kern="100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后续会进行完善</a:t>
            </a:r>
            <a:endParaRPr lang="en-US" altLang="zh-CN" sz="1600" kern="100" dirty="0">
              <a:solidFill>
                <a:srgbClr val="00B0F0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响应时间：立刻马上    </a:t>
            </a:r>
            <a:r>
              <a:rPr lang="zh-CN" altLang="en-US" sz="1600" kern="1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基本可以实现</a:t>
            </a:r>
            <a:endParaRPr lang="en-US" altLang="zh-CN" sz="1600" kern="1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E08D9F-2947-4A56-9B9D-16D296E2C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471" y="950668"/>
            <a:ext cx="2089842" cy="136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862072AF-4B75-4CC8-A869-E0F40EECA13F}"/>
              </a:ext>
            </a:extLst>
          </p:cNvPr>
          <p:cNvSpPr/>
          <p:nvPr/>
        </p:nvSpPr>
        <p:spPr>
          <a:xfrm>
            <a:off x="4280786" y="2382568"/>
            <a:ext cx="2865372" cy="2865372"/>
          </a:xfrm>
          <a:prstGeom prst="ellipse">
            <a:avLst/>
          </a:prstGeom>
          <a:solidFill>
            <a:srgbClr val="1C50A2"/>
          </a:solidFill>
          <a:ln w="25400" cap="flat" cmpd="sng" algn="ctr">
            <a:noFill/>
            <a:prstDash val="solid"/>
          </a:ln>
          <a:effectLst>
            <a:softEdge rad="25400"/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19EBA68-696D-4FE7-AD05-19FEB57BB1D7}"/>
              </a:ext>
            </a:extLst>
          </p:cNvPr>
          <p:cNvGrpSpPr/>
          <p:nvPr/>
        </p:nvGrpSpPr>
        <p:grpSpPr>
          <a:xfrm>
            <a:off x="4805298" y="2907081"/>
            <a:ext cx="1816348" cy="1816348"/>
            <a:chOff x="8502650" y="2178050"/>
            <a:chExt cx="2120900" cy="212090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A9B0A21-9C20-42B2-9CCB-8E501B7E495F}"/>
                </a:ext>
              </a:extLst>
            </p:cNvPr>
            <p:cNvSpPr/>
            <p:nvPr/>
          </p:nvSpPr>
          <p:spPr>
            <a:xfrm>
              <a:off x="8502650" y="2178050"/>
              <a:ext cx="2120900" cy="2120900"/>
            </a:xfrm>
            <a:prstGeom prst="ellipse">
              <a:avLst/>
            </a:prstGeom>
            <a:gradFill>
              <a:gsLst>
                <a:gs pos="100000">
                  <a:srgbClr val="E4E4E4"/>
                </a:gs>
                <a:gs pos="0">
                  <a:sysClr val="window" lastClr="FFFFFF"/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>
              <a:outerShdw blurRad="127000" dist="5080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6547D06-135B-47A6-8A6B-BDD486B8740A}"/>
                </a:ext>
              </a:extLst>
            </p:cNvPr>
            <p:cNvSpPr/>
            <p:nvPr/>
          </p:nvSpPr>
          <p:spPr>
            <a:xfrm>
              <a:off x="8502650" y="2178050"/>
              <a:ext cx="2120900" cy="2120900"/>
            </a:xfrm>
            <a:prstGeom prst="ellipse">
              <a:avLst/>
            </a:prstGeom>
            <a:gradFill>
              <a:gsLst>
                <a:gs pos="100000">
                  <a:srgbClr val="E4E4E4"/>
                </a:gs>
                <a:gs pos="0">
                  <a:srgbClr val="FBFBFB"/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>
              <a:softEdge rad="50800"/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48405926-1595-429C-A06C-C38A997F29E2}"/>
              </a:ext>
            </a:extLst>
          </p:cNvPr>
          <p:cNvSpPr/>
          <p:nvPr/>
        </p:nvSpPr>
        <p:spPr>
          <a:xfrm>
            <a:off x="5090555" y="3192337"/>
            <a:ext cx="1245835" cy="1245835"/>
          </a:xfrm>
          <a:prstGeom prst="ellipse">
            <a:avLst/>
          </a:prstGeom>
          <a:gradFill>
            <a:gsLst>
              <a:gs pos="0">
                <a:srgbClr val="ECECEC"/>
              </a:gs>
              <a:gs pos="100000">
                <a:sysClr val="window" lastClr="FFFFFF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>
            <a:softEdge rad="25400"/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9274590-93CA-4583-8CF8-6D6E471D29E1}"/>
              </a:ext>
            </a:extLst>
          </p:cNvPr>
          <p:cNvSpPr/>
          <p:nvPr/>
        </p:nvSpPr>
        <p:spPr>
          <a:xfrm>
            <a:off x="5228983" y="3330765"/>
            <a:ext cx="977900" cy="977900"/>
          </a:xfrm>
          <a:prstGeom prst="ellipse">
            <a:avLst/>
          </a:prstGeom>
          <a:solidFill>
            <a:srgbClr val="1C50A2"/>
          </a:solidFill>
          <a:ln w="25400" cap="flat" cmpd="sng" algn="ctr">
            <a:noFill/>
            <a:prstDash val="solid"/>
          </a:ln>
          <a:effectLst>
            <a:innerShdw blurRad="101600" dist="50800" dir="16200000">
              <a:srgbClr val="2683C6">
                <a:lumMod val="50000"/>
                <a:alpha val="59000"/>
              </a:srgbClr>
            </a:inn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69118D5-CF6C-4C03-8099-29C33B8013A5}"/>
              </a:ext>
            </a:extLst>
          </p:cNvPr>
          <p:cNvGrpSpPr/>
          <p:nvPr/>
        </p:nvGrpSpPr>
        <p:grpSpPr>
          <a:xfrm>
            <a:off x="5435455" y="3576262"/>
            <a:ext cx="557455" cy="478016"/>
            <a:chOff x="3546346" y="2339026"/>
            <a:chExt cx="897787" cy="769842"/>
          </a:xfrm>
          <a:solidFill>
            <a:sysClr val="window" lastClr="FFFFFF"/>
          </a:solidFill>
        </p:grpSpPr>
        <p:sp>
          <p:nvSpPr>
            <p:cNvPr id="30" name="Rectangle 227">
              <a:extLst>
                <a:ext uri="{FF2B5EF4-FFF2-40B4-BE49-F238E27FC236}">
                  <a16:creationId xmlns:a16="http://schemas.microsoft.com/office/drawing/2014/main" id="{7A131E4B-6657-4AB2-81C2-AAAD0988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526" y="3077423"/>
              <a:ext cx="882607" cy="314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Freeform 228">
              <a:extLst>
                <a:ext uri="{FF2B5EF4-FFF2-40B4-BE49-F238E27FC236}">
                  <a16:creationId xmlns:a16="http://schemas.microsoft.com/office/drawing/2014/main" id="{08F15F93-C7FD-4CF0-901A-6D18FCC58F6D}"/>
                </a:ext>
              </a:extLst>
            </p:cNvPr>
            <p:cNvSpPr/>
            <p:nvPr/>
          </p:nvSpPr>
          <p:spPr bwMode="auto">
            <a:xfrm>
              <a:off x="3617909" y="2844302"/>
              <a:ext cx="125777" cy="210351"/>
            </a:xfrm>
            <a:custGeom>
              <a:avLst/>
              <a:gdLst>
                <a:gd name="T0" fmla="*/ 6 w 49"/>
                <a:gd name="T1" fmla="*/ 82 h 82"/>
                <a:gd name="T2" fmla="*/ 43 w 49"/>
                <a:gd name="T3" fmla="*/ 82 h 82"/>
                <a:gd name="T4" fmla="*/ 49 w 49"/>
                <a:gd name="T5" fmla="*/ 76 h 82"/>
                <a:gd name="T6" fmla="*/ 49 w 49"/>
                <a:gd name="T7" fmla="*/ 0 h 82"/>
                <a:gd name="T8" fmla="*/ 0 w 49"/>
                <a:gd name="T9" fmla="*/ 49 h 82"/>
                <a:gd name="T10" fmla="*/ 0 w 49"/>
                <a:gd name="T11" fmla="*/ 76 h 82"/>
                <a:gd name="T12" fmla="*/ 6 w 49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2">
                  <a:moveTo>
                    <a:pt x="6" y="82"/>
                  </a:moveTo>
                  <a:cubicBezTo>
                    <a:pt x="43" y="82"/>
                    <a:pt x="43" y="82"/>
                    <a:pt x="43" y="82"/>
                  </a:cubicBezTo>
                  <a:cubicBezTo>
                    <a:pt x="46" y="82"/>
                    <a:pt x="49" y="79"/>
                    <a:pt x="49" y="7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2"/>
                    <a:pt x="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Freeform 229">
              <a:extLst>
                <a:ext uri="{FF2B5EF4-FFF2-40B4-BE49-F238E27FC236}">
                  <a16:creationId xmlns:a16="http://schemas.microsoft.com/office/drawing/2014/main" id="{C0C9CCE0-851A-47AA-B65B-CE2AD73989E9}"/>
                </a:ext>
              </a:extLst>
            </p:cNvPr>
            <p:cNvSpPr/>
            <p:nvPr/>
          </p:nvSpPr>
          <p:spPr bwMode="auto">
            <a:xfrm>
              <a:off x="3779467" y="2682744"/>
              <a:ext cx="122524" cy="371910"/>
            </a:xfrm>
            <a:custGeom>
              <a:avLst/>
              <a:gdLst>
                <a:gd name="T0" fmla="*/ 5 w 48"/>
                <a:gd name="T1" fmla="*/ 145 h 145"/>
                <a:gd name="T2" fmla="*/ 43 w 48"/>
                <a:gd name="T3" fmla="*/ 145 h 145"/>
                <a:gd name="T4" fmla="*/ 48 w 48"/>
                <a:gd name="T5" fmla="*/ 139 h 145"/>
                <a:gd name="T6" fmla="*/ 48 w 48"/>
                <a:gd name="T7" fmla="*/ 0 h 145"/>
                <a:gd name="T8" fmla="*/ 0 w 48"/>
                <a:gd name="T9" fmla="*/ 49 h 145"/>
                <a:gd name="T10" fmla="*/ 0 w 48"/>
                <a:gd name="T11" fmla="*/ 139 h 145"/>
                <a:gd name="T12" fmla="*/ 5 w 48"/>
                <a:gd name="T1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5">
                  <a:moveTo>
                    <a:pt x="5" y="145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6" y="145"/>
                    <a:pt x="48" y="142"/>
                    <a:pt x="48" y="13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2"/>
                    <a:pt x="2" y="145"/>
                    <a:pt x="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Freeform 230">
              <a:extLst>
                <a:ext uri="{FF2B5EF4-FFF2-40B4-BE49-F238E27FC236}">
                  <a16:creationId xmlns:a16="http://schemas.microsoft.com/office/drawing/2014/main" id="{329FDEC9-D964-48E8-A2B6-75430BCDA3A4}"/>
                </a:ext>
              </a:extLst>
            </p:cNvPr>
            <p:cNvSpPr/>
            <p:nvPr/>
          </p:nvSpPr>
          <p:spPr bwMode="auto">
            <a:xfrm>
              <a:off x="3938857" y="2713104"/>
              <a:ext cx="124693" cy="341550"/>
            </a:xfrm>
            <a:custGeom>
              <a:avLst/>
              <a:gdLst>
                <a:gd name="T0" fmla="*/ 22 w 49"/>
                <a:gd name="T1" fmla="*/ 22 h 133"/>
                <a:gd name="T2" fmla="*/ 0 w 49"/>
                <a:gd name="T3" fmla="*/ 0 h 133"/>
                <a:gd name="T4" fmla="*/ 0 w 49"/>
                <a:gd name="T5" fmla="*/ 127 h 133"/>
                <a:gd name="T6" fmla="*/ 6 w 49"/>
                <a:gd name="T7" fmla="*/ 133 h 133"/>
                <a:gd name="T8" fmla="*/ 43 w 49"/>
                <a:gd name="T9" fmla="*/ 133 h 133"/>
                <a:gd name="T10" fmla="*/ 49 w 49"/>
                <a:gd name="T11" fmla="*/ 127 h 133"/>
                <a:gd name="T12" fmla="*/ 49 w 49"/>
                <a:gd name="T13" fmla="*/ 26 h 133"/>
                <a:gd name="T14" fmla="*/ 38 w 49"/>
                <a:gd name="T15" fmla="*/ 29 h 133"/>
                <a:gd name="T16" fmla="*/ 22 w 4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33">
                  <a:moveTo>
                    <a:pt x="22" y="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0"/>
                    <a:pt x="3" y="133"/>
                    <a:pt x="6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6" y="133"/>
                    <a:pt x="49" y="130"/>
                    <a:pt x="49" y="127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6" y="28"/>
                    <a:pt x="42" y="29"/>
                    <a:pt x="38" y="29"/>
                  </a:cubicBezTo>
                  <a:cubicBezTo>
                    <a:pt x="32" y="29"/>
                    <a:pt x="27" y="26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Freeform 231">
              <a:extLst>
                <a:ext uri="{FF2B5EF4-FFF2-40B4-BE49-F238E27FC236}">
                  <a16:creationId xmlns:a16="http://schemas.microsoft.com/office/drawing/2014/main" id="{B5EE6FA4-8663-4BB8-B346-54487534360F}"/>
                </a:ext>
              </a:extLst>
            </p:cNvPr>
            <p:cNvSpPr/>
            <p:nvPr/>
          </p:nvSpPr>
          <p:spPr bwMode="auto">
            <a:xfrm>
              <a:off x="4100415" y="2624193"/>
              <a:ext cx="122524" cy="430461"/>
            </a:xfrm>
            <a:custGeom>
              <a:avLst/>
              <a:gdLst>
                <a:gd name="T0" fmla="*/ 5 w 48"/>
                <a:gd name="T1" fmla="*/ 168 h 168"/>
                <a:gd name="T2" fmla="*/ 43 w 48"/>
                <a:gd name="T3" fmla="*/ 168 h 168"/>
                <a:gd name="T4" fmla="*/ 48 w 48"/>
                <a:gd name="T5" fmla="*/ 162 h 168"/>
                <a:gd name="T6" fmla="*/ 48 w 48"/>
                <a:gd name="T7" fmla="*/ 0 h 168"/>
                <a:gd name="T8" fmla="*/ 0 w 48"/>
                <a:gd name="T9" fmla="*/ 48 h 168"/>
                <a:gd name="T10" fmla="*/ 0 w 48"/>
                <a:gd name="T11" fmla="*/ 162 h 168"/>
                <a:gd name="T12" fmla="*/ 5 w 4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68">
                  <a:moveTo>
                    <a:pt x="5" y="168"/>
                  </a:moveTo>
                  <a:cubicBezTo>
                    <a:pt x="43" y="168"/>
                    <a:pt x="43" y="168"/>
                    <a:pt x="43" y="168"/>
                  </a:cubicBezTo>
                  <a:cubicBezTo>
                    <a:pt x="46" y="168"/>
                    <a:pt x="48" y="165"/>
                    <a:pt x="48" y="16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5"/>
                    <a:pt x="2" y="168"/>
                    <a:pt x="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Freeform 232">
              <a:extLst>
                <a:ext uri="{FF2B5EF4-FFF2-40B4-BE49-F238E27FC236}">
                  <a16:creationId xmlns:a16="http://schemas.microsoft.com/office/drawing/2014/main" id="{9B7A9035-C2C7-4CF2-A68C-067869183309}"/>
                </a:ext>
              </a:extLst>
            </p:cNvPr>
            <p:cNvSpPr/>
            <p:nvPr/>
          </p:nvSpPr>
          <p:spPr bwMode="auto">
            <a:xfrm>
              <a:off x="4258721" y="2513596"/>
              <a:ext cx="125777" cy="541058"/>
            </a:xfrm>
            <a:custGeom>
              <a:avLst/>
              <a:gdLst>
                <a:gd name="T0" fmla="*/ 29 w 49"/>
                <a:gd name="T1" fmla="*/ 0 h 211"/>
                <a:gd name="T2" fmla="*/ 0 w 49"/>
                <a:gd name="T3" fmla="*/ 29 h 211"/>
                <a:gd name="T4" fmla="*/ 0 w 49"/>
                <a:gd name="T5" fmla="*/ 205 h 211"/>
                <a:gd name="T6" fmla="*/ 6 w 49"/>
                <a:gd name="T7" fmla="*/ 211 h 211"/>
                <a:gd name="T8" fmla="*/ 43 w 49"/>
                <a:gd name="T9" fmla="*/ 211 h 211"/>
                <a:gd name="T10" fmla="*/ 49 w 49"/>
                <a:gd name="T11" fmla="*/ 205 h 211"/>
                <a:gd name="T12" fmla="*/ 49 w 49"/>
                <a:gd name="T13" fmla="*/ 22 h 211"/>
                <a:gd name="T14" fmla="*/ 29 w 49"/>
                <a:gd name="T1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11">
                  <a:moveTo>
                    <a:pt x="29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08"/>
                    <a:pt x="3" y="211"/>
                    <a:pt x="6" y="211"/>
                  </a:cubicBezTo>
                  <a:cubicBezTo>
                    <a:pt x="43" y="211"/>
                    <a:pt x="43" y="211"/>
                    <a:pt x="43" y="211"/>
                  </a:cubicBezTo>
                  <a:cubicBezTo>
                    <a:pt x="46" y="211"/>
                    <a:pt x="49" y="208"/>
                    <a:pt x="49" y="20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38" y="21"/>
                    <a:pt x="29" y="12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Freeform 233">
              <a:extLst>
                <a:ext uri="{FF2B5EF4-FFF2-40B4-BE49-F238E27FC236}">
                  <a16:creationId xmlns:a16="http://schemas.microsoft.com/office/drawing/2014/main" id="{B2DDF16A-FAEE-4171-A777-DC8BD5EAB341}"/>
                </a:ext>
              </a:extLst>
            </p:cNvPr>
            <p:cNvSpPr/>
            <p:nvPr/>
          </p:nvSpPr>
          <p:spPr bwMode="auto">
            <a:xfrm>
              <a:off x="3546346" y="2339026"/>
              <a:ext cx="871764" cy="610452"/>
            </a:xfrm>
            <a:custGeom>
              <a:avLst/>
              <a:gdLst>
                <a:gd name="T0" fmla="*/ 20 w 340"/>
                <a:gd name="T1" fmla="*/ 234 h 238"/>
                <a:gd name="T2" fmla="*/ 140 w 340"/>
                <a:gd name="T3" fmla="*/ 113 h 238"/>
                <a:gd name="T4" fmla="*/ 183 w 340"/>
                <a:gd name="T5" fmla="*/ 156 h 238"/>
                <a:gd name="T6" fmla="*/ 199 w 340"/>
                <a:gd name="T7" fmla="*/ 156 h 238"/>
                <a:gd name="T8" fmla="*/ 318 w 340"/>
                <a:gd name="T9" fmla="*/ 37 h 238"/>
                <a:gd name="T10" fmla="*/ 318 w 340"/>
                <a:gd name="T11" fmla="*/ 64 h 238"/>
                <a:gd name="T12" fmla="*/ 329 w 340"/>
                <a:gd name="T13" fmla="*/ 75 h 238"/>
                <a:gd name="T14" fmla="*/ 340 w 340"/>
                <a:gd name="T15" fmla="*/ 64 h 238"/>
                <a:gd name="T16" fmla="*/ 340 w 340"/>
                <a:gd name="T17" fmla="*/ 11 h 238"/>
                <a:gd name="T18" fmla="*/ 337 w 340"/>
                <a:gd name="T19" fmla="*/ 3 h 238"/>
                <a:gd name="T20" fmla="*/ 329 w 340"/>
                <a:gd name="T21" fmla="*/ 0 h 238"/>
                <a:gd name="T22" fmla="*/ 276 w 340"/>
                <a:gd name="T23" fmla="*/ 0 h 238"/>
                <a:gd name="T24" fmla="*/ 265 w 340"/>
                <a:gd name="T25" fmla="*/ 11 h 238"/>
                <a:gd name="T26" fmla="*/ 276 w 340"/>
                <a:gd name="T27" fmla="*/ 22 h 238"/>
                <a:gd name="T28" fmla="*/ 302 w 340"/>
                <a:gd name="T29" fmla="*/ 22 h 238"/>
                <a:gd name="T30" fmla="*/ 191 w 340"/>
                <a:gd name="T31" fmla="*/ 133 h 238"/>
                <a:gd name="T32" fmla="*/ 148 w 340"/>
                <a:gd name="T33" fmla="*/ 90 h 238"/>
                <a:gd name="T34" fmla="*/ 133 w 340"/>
                <a:gd name="T35" fmla="*/ 90 h 238"/>
                <a:gd name="T36" fmla="*/ 4 w 340"/>
                <a:gd name="T37" fmla="*/ 219 h 238"/>
                <a:gd name="T38" fmla="*/ 4 w 340"/>
                <a:gd name="T39" fmla="*/ 234 h 238"/>
                <a:gd name="T40" fmla="*/ 20 w 340"/>
                <a:gd name="T4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38">
                  <a:moveTo>
                    <a:pt x="20" y="234"/>
                  </a:moveTo>
                  <a:cubicBezTo>
                    <a:pt x="140" y="113"/>
                    <a:pt x="140" y="113"/>
                    <a:pt x="140" y="113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8" y="160"/>
                    <a:pt x="195" y="160"/>
                    <a:pt x="199" y="156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64"/>
                    <a:pt x="318" y="64"/>
                    <a:pt x="318" y="64"/>
                  </a:cubicBezTo>
                  <a:cubicBezTo>
                    <a:pt x="318" y="70"/>
                    <a:pt x="323" y="75"/>
                    <a:pt x="329" y="75"/>
                  </a:cubicBezTo>
                  <a:cubicBezTo>
                    <a:pt x="335" y="75"/>
                    <a:pt x="340" y="70"/>
                    <a:pt x="340" y="64"/>
                  </a:cubicBezTo>
                  <a:cubicBezTo>
                    <a:pt x="340" y="11"/>
                    <a:pt x="340" y="11"/>
                    <a:pt x="340" y="11"/>
                  </a:cubicBezTo>
                  <a:cubicBezTo>
                    <a:pt x="340" y="8"/>
                    <a:pt x="339" y="5"/>
                    <a:pt x="337" y="3"/>
                  </a:cubicBezTo>
                  <a:cubicBezTo>
                    <a:pt x="335" y="1"/>
                    <a:pt x="332" y="0"/>
                    <a:pt x="329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0" y="0"/>
                    <a:pt x="265" y="4"/>
                    <a:pt x="265" y="11"/>
                  </a:cubicBezTo>
                  <a:cubicBezTo>
                    <a:pt x="265" y="17"/>
                    <a:pt x="270" y="22"/>
                    <a:pt x="276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191" y="133"/>
                    <a:pt x="191" y="133"/>
                    <a:pt x="191" y="133"/>
                  </a:cubicBezTo>
                  <a:cubicBezTo>
                    <a:pt x="148" y="90"/>
                    <a:pt x="148" y="90"/>
                    <a:pt x="148" y="90"/>
                  </a:cubicBezTo>
                  <a:cubicBezTo>
                    <a:pt x="144" y="86"/>
                    <a:pt x="137" y="86"/>
                    <a:pt x="133" y="90"/>
                  </a:cubicBezTo>
                  <a:cubicBezTo>
                    <a:pt x="4" y="219"/>
                    <a:pt x="4" y="219"/>
                    <a:pt x="4" y="219"/>
                  </a:cubicBezTo>
                  <a:cubicBezTo>
                    <a:pt x="0" y="223"/>
                    <a:pt x="0" y="230"/>
                    <a:pt x="4" y="234"/>
                  </a:cubicBezTo>
                  <a:cubicBezTo>
                    <a:pt x="8" y="238"/>
                    <a:pt x="15" y="238"/>
                    <a:pt x="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87F643E-1456-43F8-9C28-515D35382A38}"/>
              </a:ext>
            </a:extLst>
          </p:cNvPr>
          <p:cNvGrpSpPr/>
          <p:nvPr/>
        </p:nvGrpSpPr>
        <p:grpSpPr>
          <a:xfrm>
            <a:off x="3825567" y="3719715"/>
            <a:ext cx="3775808" cy="191078"/>
            <a:chOff x="3583200" y="3301838"/>
            <a:chExt cx="5025601" cy="254325"/>
          </a:xfrm>
          <a:solidFill>
            <a:srgbClr val="1C50A2"/>
          </a:solidFill>
        </p:grpSpPr>
        <p:sp>
          <p:nvSpPr>
            <p:cNvPr id="38" name="等腰三角形 37">
              <a:extLst>
                <a:ext uri="{FF2B5EF4-FFF2-40B4-BE49-F238E27FC236}">
                  <a16:creationId xmlns:a16="http://schemas.microsoft.com/office/drawing/2014/main" id="{7226CDFE-F9EA-41AE-B818-7560C7735E5E}"/>
                </a:ext>
              </a:extLst>
            </p:cNvPr>
            <p:cNvSpPr/>
            <p:nvPr/>
          </p:nvSpPr>
          <p:spPr>
            <a:xfrm rot="5400000">
              <a:off x="8372016" y="3319378"/>
              <a:ext cx="254325" cy="219245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E15C77A9-7749-4FCB-B503-131D69E48537}"/>
                </a:ext>
              </a:extLst>
            </p:cNvPr>
            <p:cNvSpPr/>
            <p:nvPr/>
          </p:nvSpPr>
          <p:spPr>
            <a:xfrm rot="16200000" flipH="1">
              <a:off x="3565660" y="3319378"/>
              <a:ext cx="254325" cy="219245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899474"/>
      </p:ext>
    </p:extLst>
  </p:cSld>
  <p:clrMapOvr>
    <a:masterClrMapping/>
  </p:clrMapOvr>
  <p:transition spd="slow" advClick="0" advTm="5000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6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283" y="3312"/>
              <a:ext cx="2890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维护与总结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5" y="2793"/>
              <a:ext cx="1594" cy="1384"/>
              <a:chOff x="5838756" y="1774524"/>
              <a:chExt cx="1012360" cy="879285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756" y="1774524"/>
                <a:ext cx="1012360" cy="694180"/>
                <a:chOff x="9140243" y="2649839"/>
                <a:chExt cx="1349813" cy="925572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279237" y="2991519"/>
                  <a:ext cx="1210819" cy="3078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6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总结报告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279237" y="3267515"/>
                  <a:ext cx="1210791" cy="3078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6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-3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会议记录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943002" y="2422865"/>
                <a:ext cx="908093" cy="230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6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-4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开发工具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6E70D2A-C49F-469A-A4A3-EBB4F1042D09}"/>
              </a:ext>
            </a:extLst>
          </p:cNvPr>
          <p:cNvSpPr/>
          <p:nvPr/>
        </p:nvSpPr>
        <p:spPr>
          <a:xfrm>
            <a:off x="7936030" y="3839019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6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-5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绩效评价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1C97F98-2612-466A-86E0-1CCF8D36778F}"/>
              </a:ext>
            </a:extLst>
          </p:cNvPr>
          <p:cNvSpPr/>
          <p:nvPr/>
        </p:nvSpPr>
        <p:spPr>
          <a:xfrm>
            <a:off x="7936123" y="4099775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6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-6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参考资料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B7003A9-00C5-4C2E-9A7A-6B32E5145D72}"/>
              </a:ext>
            </a:extLst>
          </p:cNvPr>
          <p:cNvSpPr/>
          <p:nvPr/>
        </p:nvSpPr>
        <p:spPr>
          <a:xfrm>
            <a:off x="7933360" y="2805779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6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维护手册</a:t>
            </a:r>
          </a:p>
        </p:txBody>
      </p:sp>
    </p:spTree>
    <p:extLst>
      <p:ext uri="{BB962C8B-B14F-4D97-AF65-F5344CB8AC3E}">
        <p14:creationId xmlns:p14="http://schemas.microsoft.com/office/powerpoint/2010/main" val="1267425587"/>
      </p:ext>
    </p:extLst>
  </p:cSld>
  <p:clrMapOvr>
    <a:masterClrMapping/>
  </p:clrMapOvr>
  <p:transition spd="slow" advClick="0" advTm="5000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维护手册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C77A287-09E6-4393-89C2-916FD627949F}"/>
              </a:ext>
            </a:extLst>
          </p:cNvPr>
          <p:cNvSpPr txBox="1"/>
          <p:nvPr/>
        </p:nvSpPr>
        <p:spPr>
          <a:xfrm>
            <a:off x="5923351" y="1565381"/>
            <a:ext cx="36946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项目程序维护手册的编制是为了程序维护人员有效的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维护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打卡记录分享软件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Days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提供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必要的信息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79F8EF4-E0C3-4D12-970B-71E96177C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13" y="981836"/>
            <a:ext cx="3965524" cy="50448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B26040F-B3F0-4DF4-AB88-9A5ECC579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60193"/>
            <a:ext cx="3965524" cy="237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44467"/>
      </p:ext>
    </p:extLst>
  </p:cSld>
  <p:clrMapOvr>
    <a:masterClrMapping/>
  </p:clrMapOvr>
  <p:transition spd="slow" advClick="0" advTm="5000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总结报告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61370A2-A44F-495F-84D1-E776B57DE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13" y="948322"/>
            <a:ext cx="4098828" cy="53345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7129A67-758B-4A24-9AD6-76A2C8F201D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046" y="5267830"/>
            <a:ext cx="897468" cy="89746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002FFC7-59B8-421F-A3DB-99BF98AA216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091" y="4103093"/>
            <a:ext cx="972099" cy="9731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D18F854-DC3A-46C2-A2B5-508E7FAEFB1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528" y="3204687"/>
            <a:ext cx="896535" cy="89840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5CCCD2E-5AAD-4A0B-8BEF-D07A0CD08049}"/>
              </a:ext>
            </a:extLst>
          </p:cNvPr>
          <p:cNvSpPr txBox="1"/>
          <p:nvPr/>
        </p:nvSpPr>
        <p:spPr>
          <a:xfrm>
            <a:off x="6396514" y="3525500"/>
            <a:ext cx="38768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在项目相关的事情上尽力而为，希望在团队协作上可以更上一层楼。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C9CFA91-5197-4A4D-BA8A-C7FBD6C7A743}"/>
              </a:ext>
            </a:extLst>
          </p:cNvPr>
          <p:cNvSpPr txBox="1"/>
          <p:nvPr/>
        </p:nvSpPr>
        <p:spPr>
          <a:xfrm>
            <a:off x="7145340" y="4453511"/>
            <a:ext cx="37999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具有较强的责任心，负责协调与沟通，工作效率、工作质量较好。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36756A5-FD28-492C-9A98-21DA2DD14A6A}"/>
              </a:ext>
            </a:extLst>
          </p:cNvPr>
          <p:cNvSpPr txBox="1"/>
          <p:nvPr/>
        </p:nvSpPr>
        <p:spPr>
          <a:xfrm>
            <a:off x="6396514" y="5547287"/>
            <a:ext cx="25402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思维活跃，工作效率高。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C77A287-09E6-4393-89C2-916FD627949F}"/>
              </a:ext>
            </a:extLst>
          </p:cNvPr>
          <p:cNvSpPr txBox="1"/>
          <p:nvPr/>
        </p:nvSpPr>
        <p:spPr>
          <a:xfrm>
            <a:off x="5189567" y="1422923"/>
            <a:ext cx="6097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通过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瀑布模型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做下来最大的一个感受就是：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理想和现实之间差距很大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整个过程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不是很顺利，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实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现过程中出现了太多预料之外的状况，并不是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想象中的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一路通畅，最根本的原因就是组内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缺乏沟通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01CA2C6-D4BE-466A-AA4A-91FDEB05504D}"/>
              </a:ext>
            </a:extLst>
          </p:cNvPr>
          <p:cNvSpPr txBox="1"/>
          <p:nvPr/>
        </p:nvSpPr>
        <p:spPr>
          <a:xfrm>
            <a:off x="5156785" y="1026638"/>
            <a:ext cx="1878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总体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E12DBD3-F24B-497C-AF10-4789D88EF833}"/>
              </a:ext>
            </a:extLst>
          </p:cNvPr>
          <p:cNvSpPr txBox="1"/>
          <p:nvPr/>
        </p:nvSpPr>
        <p:spPr>
          <a:xfrm>
            <a:off x="5156785" y="2844655"/>
            <a:ext cx="1878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）个人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8513513"/>
      </p:ext>
    </p:extLst>
  </p:cSld>
  <p:clrMapOvr>
    <a:masterClrMapping/>
  </p:clrMapOvr>
  <p:transition spd="slow" advClick="0" advTm="5000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总结报告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5E11ADA-A37D-4172-AD88-6C7A3FC74BFE}"/>
              </a:ext>
            </a:extLst>
          </p:cNvPr>
          <p:cNvSpPr txBox="1"/>
          <p:nvPr/>
        </p:nvSpPr>
        <p:spPr>
          <a:xfrm>
            <a:off x="1013378" y="832126"/>
            <a:ext cx="1878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）陈玲曦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F790A30-E2B4-434E-94D7-2602E45D8A53}"/>
              </a:ext>
            </a:extLst>
          </p:cNvPr>
          <p:cNvSpPr txBox="1"/>
          <p:nvPr/>
        </p:nvSpPr>
        <p:spPr>
          <a:xfrm>
            <a:off x="6237705" y="842792"/>
            <a:ext cx="1878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）刘书宇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0" name="íṡľíḍè-文本框 26">
            <a:extLst>
              <a:ext uri="{FF2B5EF4-FFF2-40B4-BE49-F238E27FC236}">
                <a16:creationId xmlns:a16="http://schemas.microsoft.com/office/drawing/2014/main" id="{7CEB0281-E2BC-4C6A-B326-FB6BC8ADFEDE}"/>
              </a:ext>
            </a:extLst>
          </p:cNvPr>
          <p:cNvSpPr txBox="1"/>
          <p:nvPr/>
        </p:nvSpPr>
        <p:spPr>
          <a:xfrm>
            <a:off x="1081137" y="1231895"/>
            <a:ext cx="5174609" cy="321627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a.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过程可谓是</a:t>
            </a:r>
            <a:r>
              <a:rPr lang="zh-CN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一波三折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，坎坷辛苦，基本上每周都会开两次会议。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b.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实现与测试基本都是从零开始，花费了大量的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人力、物力以及时间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c.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在团队的开发过程中，每个成员之间的</a:t>
            </a:r>
            <a:r>
              <a:rPr lang="zh-CN" altLang="en-US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沟通交流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非常重要。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      d.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总之，这一学期下来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，还是有一定收获的，也遇到了不少失败和崩溃与自闭的时刻。希望通过本次实践，给自己涨涨知识和实际动手能力，也希望在今后能够遇到类似的问题不在手忙脚乱，在遇到的项目中能够更上一层楼。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2" name="íṡľíḍè-文本框 26">
            <a:extLst>
              <a:ext uri="{FF2B5EF4-FFF2-40B4-BE49-F238E27FC236}">
                <a16:creationId xmlns:a16="http://schemas.microsoft.com/office/drawing/2014/main" id="{7E739204-414E-462C-8C30-EB3868CA1F75}"/>
              </a:ext>
            </a:extLst>
          </p:cNvPr>
          <p:cNvSpPr txBox="1"/>
          <p:nvPr/>
        </p:nvSpPr>
        <p:spPr>
          <a:xfrm>
            <a:off x="6560244" y="1231893"/>
            <a:ext cx="4718091" cy="4521205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重重的困难：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a.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组员之间的不熟悉导致长时间的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磨合期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b.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对做项目的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不熟悉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，导致在项目计划的时候就给自己埋了很多坑。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c.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一开始对自己的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过分自信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，给自己添加了很多额外的学习成本。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学到的东西：</a:t>
            </a:r>
            <a:endParaRPr lang="en-US" altLang="zh-CN" sz="1600" dirty="0">
              <a:solidFill>
                <a:srgbClr val="1C50A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a.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逐渐突破了自己，很多对于</a:t>
            </a:r>
            <a:r>
              <a:rPr lang="zh-CN" altLang="en-US" sz="16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项目的概念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被从无到有的建立起来。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b.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树立了对整个项目进行把控的</a:t>
            </a:r>
            <a:r>
              <a:rPr lang="zh-CN" altLang="en-US" sz="16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大局观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和软件工程</a:t>
            </a:r>
            <a:r>
              <a:rPr lang="zh-CN" altLang="en-US" sz="16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体系观念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总结与反思：</a:t>
            </a:r>
            <a:endParaRPr lang="en-US" altLang="zh-CN" sz="16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    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a.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 在过程中</a:t>
            </a:r>
            <a:r>
              <a:rPr lang="zh-CN" altLang="en-US" sz="16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克服并改正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拖延症和效率差的陋习。   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    b.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提醒自己</a:t>
            </a:r>
            <a:r>
              <a:rPr lang="zh-CN" altLang="en-US" sz="16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及时总结和反思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自己的学习成果，避免坏习惯影响终身。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81A304F-B398-48ED-89EE-049DFC0D1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1930"/>
            <a:ext cx="3371850" cy="223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63652"/>
      </p:ext>
    </p:extLst>
  </p:cSld>
  <p:clrMapOvr>
    <a:masterClrMapping/>
  </p:clrMapOvr>
  <p:transition spd="slow" advClick="0" advTm="5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项目计划书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6958A2D5-2A73-4E57-B444-D6D6F6C1F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42" y="878214"/>
            <a:ext cx="3372091" cy="4769735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BA7D656C-20E9-41F7-BA86-8D4224354A4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11586" y="898950"/>
            <a:ext cx="5041375" cy="286839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EC90AD58-BDBA-4340-833F-F857CD6A4268}"/>
              </a:ext>
            </a:extLst>
          </p:cNvPr>
          <p:cNvSpPr txBox="1"/>
          <p:nvPr/>
        </p:nvSpPr>
        <p:spPr>
          <a:xfrm>
            <a:off x="4600016" y="560396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WBS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结构图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43466E6-3C3F-43D6-A4A5-A9D389EA6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549" y="4034832"/>
            <a:ext cx="3309290" cy="2431912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D24D82EF-B613-4760-9A32-DBD9719E4E32}"/>
              </a:ext>
            </a:extLst>
          </p:cNvPr>
          <p:cNvSpPr txBox="1"/>
          <p:nvPr/>
        </p:nvSpPr>
        <p:spPr>
          <a:xfrm>
            <a:off x="4600016" y="3696278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）里程碑说明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C9FC992F-D060-4F6A-B310-532B7E539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2255" y="4318323"/>
            <a:ext cx="1706080" cy="164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22442"/>
      </p:ext>
    </p:extLst>
  </p:cSld>
  <p:clrMapOvr>
    <a:masterClrMapping/>
  </p:clrMapOvr>
  <p:transition spd="slow" advClick="0" advTm="5000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总结报告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2AF5C16-6A50-4737-9A1C-1EFBB7BDF0CD}"/>
              </a:ext>
            </a:extLst>
          </p:cNvPr>
          <p:cNvSpPr txBox="1"/>
          <p:nvPr/>
        </p:nvSpPr>
        <p:spPr>
          <a:xfrm>
            <a:off x="1017713" y="746353"/>
            <a:ext cx="1878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）“童峻涛”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365499D-B1AC-443B-812F-24DAA99023C4}"/>
              </a:ext>
            </a:extLst>
          </p:cNvPr>
          <p:cNvSpPr txBox="1"/>
          <p:nvPr/>
        </p:nvSpPr>
        <p:spPr>
          <a:xfrm>
            <a:off x="6260695" y="796603"/>
            <a:ext cx="1878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）童峻涛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0" name="íṡľíḍè-文本框 26">
            <a:extLst>
              <a:ext uri="{FF2B5EF4-FFF2-40B4-BE49-F238E27FC236}">
                <a16:creationId xmlns:a16="http://schemas.microsoft.com/office/drawing/2014/main" id="{6136BE85-5543-4D85-8023-B70DC99F71AE}"/>
              </a:ext>
            </a:extLst>
          </p:cNvPr>
          <p:cNvSpPr txBox="1"/>
          <p:nvPr/>
        </p:nvSpPr>
        <p:spPr>
          <a:xfrm>
            <a:off x="775013" y="1111460"/>
            <a:ext cx="5320987" cy="507978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我感觉自己大有收获，知道了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大致是个什么玩意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，然后刚好可以结合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自己学的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Android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知识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来开发，虽然自己也是菜的很，但是杨枨老师教的课还是不错的，课上还是可以学到一点东西的。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整个项目下来，感觉自己跟团队不是配合的很好，尤其是在交流沟通上，有时候会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一意孤行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直接把东西给定下来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，没有在细节上跟队友做到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很好的配合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。自己在开发的时候遇到了很多的坑，比如虽然程序做好了一部分，起初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一直无法在手机上进行一个模拟的运行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，以及在后台的数据交互上，有时候无法做到稳定的传输数据，导致软件可能无法正常的加载图片数据。这可能是由于服务器不是很好的原因，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毕竟是学生优惠的服务器，也好不到哪里去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，提供简单的运行还是可以的。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      最后，通过此开发，觉得自己的薄弱面还是很多的，尤其是在应用的开发上，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没有特别好的想法，也没有很好的技术架构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，只是做到了最基本的层面，含金量不是很高，所以还是得多学习学习。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íṡľíḍè-文本框 26">
            <a:extLst>
              <a:ext uri="{FF2B5EF4-FFF2-40B4-BE49-F238E27FC236}">
                <a16:creationId xmlns:a16="http://schemas.microsoft.com/office/drawing/2014/main" id="{C3EAF556-30B8-4812-B0B5-5E402B339500}"/>
              </a:ext>
            </a:extLst>
          </p:cNvPr>
          <p:cNvSpPr txBox="1"/>
          <p:nvPr/>
        </p:nvSpPr>
        <p:spPr>
          <a:xfrm>
            <a:off x="6338579" y="1143921"/>
            <a:ext cx="4975671" cy="268400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a.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通过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瀑布开发模型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的一系列过程，真真实实体会到了软件开发的不易。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b.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无论是文档以及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PPT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的演示还是编码实现阶段，都深刻认识到</a:t>
            </a:r>
            <a:r>
              <a:rPr lang="zh-CN" altLang="en-US" sz="16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组织队伍的重要性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c.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感谢队友不断地给我机会让我懂得了巨多</a:t>
            </a:r>
            <a:r>
              <a:rPr lang="zh-CN" altLang="en-US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软件的使用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d.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清楚地认识到，</a:t>
            </a:r>
            <a:r>
              <a:rPr lang="zh-CN" altLang="en-US" sz="16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团队沟通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的重要。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e.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感谢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用户、管理员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以及提供为项目帮助的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不知名人士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，牺牲很多休闲的时间来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协助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项目的开展与进行。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1970F0-53C6-48BF-A654-EE3A79FD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613472"/>
            <a:ext cx="244792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364368"/>
      </p:ext>
    </p:extLst>
  </p:cSld>
  <p:clrMapOvr>
    <a:masterClrMapping/>
  </p:clrMapOvr>
  <p:transition spd="slow" advClick="0" advTm="5000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会议记录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B7105E0-04FA-4520-A443-88B9E2AE5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767" y="955258"/>
            <a:ext cx="4342429" cy="541010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B5ED6F7-6969-4C8F-BD25-EC78F4E7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85" y="2131206"/>
            <a:ext cx="3151285" cy="39144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DFD54A4-867E-4436-B455-722275B0A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256143" y="586781"/>
            <a:ext cx="1123432" cy="123534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068663-E506-4D04-856F-C6C65782E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575" y="1822125"/>
            <a:ext cx="3263905" cy="45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34233"/>
      </p:ext>
    </p:extLst>
  </p:cSld>
  <p:clrMapOvr>
    <a:masterClrMapping/>
  </p:clrMapOvr>
  <p:transition spd="slow" advClick="0" advTm="5000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开发工具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67FBA0-0D57-48FF-96F0-CC6B6339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900" y="820988"/>
            <a:ext cx="2394708" cy="121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B3CF752-BA5C-40B7-9497-7A1ABD7E6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41" y="994795"/>
            <a:ext cx="1002059" cy="86304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52949D0-9011-4456-B2B0-875125DC85DE}"/>
              </a:ext>
            </a:extLst>
          </p:cNvPr>
          <p:cNvSpPr txBox="1"/>
          <p:nvPr/>
        </p:nvSpPr>
        <p:spPr>
          <a:xfrm>
            <a:off x="1092078" y="2026640"/>
            <a:ext cx="348753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前端：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 Studio + Flutter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287A298-D2CB-4436-A014-03254BA5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76" y="967956"/>
            <a:ext cx="792061" cy="79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6CEDB0-7571-4B52-B777-9B7DF8C68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286" y="861245"/>
            <a:ext cx="1521920" cy="89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E54197A-2FC6-48D9-8979-FF3F68B8FC8A}"/>
              </a:ext>
            </a:extLst>
          </p:cNvPr>
          <p:cNvSpPr txBox="1"/>
          <p:nvPr/>
        </p:nvSpPr>
        <p:spPr>
          <a:xfrm>
            <a:off x="4742687" y="2026640"/>
            <a:ext cx="348753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后端：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Pycharm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+ Django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894D745-618C-4B37-8C47-1B5CDE7B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604" y="819053"/>
            <a:ext cx="1845578" cy="103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9940302-BDCC-4998-BD80-FBE24585AD90}"/>
              </a:ext>
            </a:extLst>
          </p:cNvPr>
          <p:cNvSpPr txBox="1"/>
          <p:nvPr/>
        </p:nvSpPr>
        <p:spPr>
          <a:xfrm>
            <a:off x="8393296" y="2026640"/>
            <a:ext cx="2164359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系统配置管理：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Git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90FA089-F34E-4B3E-A0E1-3B6B54FAD0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640" y="3153510"/>
            <a:ext cx="1204250" cy="103933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BC9F674-7CAE-40B0-9A6D-B8068A448FE5}"/>
              </a:ext>
            </a:extLst>
          </p:cNvPr>
          <p:cNvSpPr txBox="1"/>
          <p:nvPr/>
        </p:nvSpPr>
        <p:spPr>
          <a:xfrm>
            <a:off x="1131122" y="2705986"/>
            <a:ext cx="1713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Microsoft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全家桶：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C0BC93C-66E5-48A3-9D00-558F3B0030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2363" y="3098610"/>
            <a:ext cx="1302500" cy="110754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16AC90E-FCEF-43D6-BCFB-206E7C8167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5218" y="3142256"/>
            <a:ext cx="1009158" cy="102024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5BA2712-1570-43C4-812F-45EF9A429A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7128" y="3169173"/>
            <a:ext cx="1009158" cy="939012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60269322-95AC-4F80-933F-43E7744113CB}"/>
              </a:ext>
            </a:extLst>
          </p:cNvPr>
          <p:cNvSpPr txBox="1"/>
          <p:nvPr/>
        </p:nvSpPr>
        <p:spPr>
          <a:xfrm>
            <a:off x="1182841" y="4357480"/>
            <a:ext cx="348753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数据处理：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F63F921C-0B50-4A71-ADC6-720C920981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8640" y="4860669"/>
            <a:ext cx="1762422" cy="101584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DB8D416-6546-4AAF-A229-17D4808CC6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4315" y="4934856"/>
            <a:ext cx="1990585" cy="93809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11B709D8-3ED2-454A-96CA-013F73C44F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97213" y="2541914"/>
            <a:ext cx="4539113" cy="39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15539"/>
      </p:ext>
    </p:extLst>
  </p:cSld>
  <p:clrMapOvr>
    <a:masterClrMapping/>
  </p:clrMapOvr>
  <p:transition spd="slow" advClick="0" advTm="5000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6-5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绩效评价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944986-ACF0-411B-8DC8-7EFE90FB3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73" y="1267052"/>
            <a:ext cx="5328054" cy="332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8D8C5F4-FB4F-4656-BA8A-C6B0F8E0DA67}"/>
              </a:ext>
            </a:extLst>
          </p:cNvPr>
          <p:cNvSpPr txBox="1"/>
          <p:nvPr/>
        </p:nvSpPr>
        <p:spPr>
          <a:xfrm>
            <a:off x="3293761" y="488587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评分细则：工作量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30%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积极度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15%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责任感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15% 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  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协调性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10%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贡献度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10%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工作质量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20%</a:t>
            </a:r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评分占比：自评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20%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组员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40%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组员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1206166730"/>
      </p:ext>
    </p:extLst>
  </p:cSld>
  <p:clrMapOvr>
    <a:masterClrMapping/>
  </p:clrMapOvr>
  <p:transition spd="slow" advClick="0" advTm="5000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6-6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参考资料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ED4D20-1F27-47C6-B39C-3C54A50A9971}"/>
              </a:ext>
            </a:extLst>
          </p:cNvPr>
          <p:cNvSpPr txBox="1"/>
          <p:nvPr/>
        </p:nvSpPr>
        <p:spPr>
          <a:xfrm>
            <a:off x="2475759" y="990561"/>
            <a:ext cx="7977495" cy="1527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张海藩，牟永敏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软件工程导论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北京：清华大学出版社 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[2]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梁勇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JAVA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语言程序设计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北京：机械工业出版社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[3]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王珊，萨师煊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数据库系统概论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北京：高等教育出版社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[4]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覃征，李旭，王卫红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软件体系结构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北京：清华大学出版社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AA75BCF-1199-42BB-9419-78792CD45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19" y="1034837"/>
            <a:ext cx="1819140" cy="161832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8E40EAB-2D55-4BDF-A5AF-5C1D7107D091}"/>
              </a:ext>
            </a:extLst>
          </p:cNvPr>
          <p:cNvSpPr txBox="1"/>
          <p:nvPr/>
        </p:nvSpPr>
        <p:spPr>
          <a:xfrm>
            <a:off x="2475758" y="2518030"/>
            <a:ext cx="7977495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[1] 《GB/T-8567-2006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计算机软件文档编制规范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[2]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项目计划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[3]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可行性分析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[4]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软件需求规格说明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[5]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软件测试分析报告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[6]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软件代码清单说明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[7]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软件代码走查说明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[8]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软件测试计划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[9]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软件用户手册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[10]《SE2020-G13-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顶层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设计说明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[11]《SE2020-G13-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软件详细设计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[12]《SE2020-G13-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软件总体设计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[13]《SE2020-G13-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软件部署文档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[14]《SE2020-G13-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项目开发总结报告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[15]《SE2020-G13-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程序维护手册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endParaRPr lang="en-US" altLang="zh-CN" sz="16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endParaRPr lang="en-US" altLang="zh-CN" sz="16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EEC2CE-D6FE-4AAF-856E-AB98891C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26" y="3242281"/>
            <a:ext cx="1618326" cy="161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483227"/>
      </p:ext>
    </p:extLst>
  </p:cSld>
  <p:clrMapOvr>
    <a:masterClrMapping/>
  </p:clrMapOvr>
  <p:transition spd="slow" advClick="0" advTm="5000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6320EAB-A677-44FA-801A-6A42B11AC5EC}"/>
              </a:ext>
            </a:extLst>
          </p:cNvPr>
          <p:cNvSpPr txBox="1"/>
          <p:nvPr/>
        </p:nvSpPr>
        <p:spPr>
          <a:xfrm>
            <a:off x="2673874" y="2271166"/>
            <a:ext cx="6658384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spc="600" dirty="0">
                <a:solidFill>
                  <a:schemeClr val="accent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感谢您的观看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74607EE-F9AE-4EF1-92A4-B2E059F0E0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6FE5063-AF09-4853-BEE3-6219A6B8ED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31013" y="2"/>
            <a:ext cx="4760987" cy="259080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E6D5E11-5E84-4FA6-BA29-BF02DD1F4CB8}"/>
              </a:ext>
            </a:extLst>
          </p:cNvPr>
          <p:cNvSpPr txBox="1"/>
          <p:nvPr/>
        </p:nvSpPr>
        <p:spPr>
          <a:xfrm>
            <a:off x="7683859" y="4307697"/>
            <a:ext cx="133882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SE2020-G13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F3DF01-F28A-4EB5-85AF-E7DCEDEA6383}"/>
              </a:ext>
            </a:extLst>
          </p:cNvPr>
          <p:cNvSpPr txBox="1"/>
          <p:nvPr/>
        </p:nvSpPr>
        <p:spPr>
          <a:xfrm>
            <a:off x="6645113" y="4902435"/>
            <a:ext cx="341632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组员：陈玲曦、刘书宇、童峻涛</a:t>
            </a:r>
          </a:p>
        </p:txBody>
      </p:sp>
    </p:spTree>
    <p:extLst>
      <p:ext uri="{BB962C8B-B14F-4D97-AF65-F5344CB8AC3E}">
        <p14:creationId xmlns:p14="http://schemas.microsoft.com/office/powerpoint/2010/main" val="1841428605"/>
      </p:ext>
    </p:extLst>
  </p:cSld>
  <p:clrMapOvr>
    <a:masterClrMapping/>
  </p:clrMapOvr>
  <p:transition spd="slow" advClick="0" advTm="5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任务概述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29369" y="2566525"/>
            <a:ext cx="951559" cy="951559"/>
            <a:chOff x="4171430" y="2267215"/>
            <a:chExt cx="951559" cy="951559"/>
          </a:xfrm>
        </p:grpSpPr>
        <p:sp>
          <p:nvSpPr>
            <p:cNvPr id="30" name="圆角矩形 29"/>
            <p:cNvSpPr/>
            <p:nvPr/>
          </p:nvSpPr>
          <p:spPr>
            <a:xfrm>
              <a:off x="4171430" y="2267215"/>
              <a:ext cx="951559" cy="951559"/>
            </a:xfrm>
            <a:prstGeom prst="roundRect">
              <a:avLst>
                <a:gd name="adj" fmla="val 12663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4386108" y="2544215"/>
              <a:ext cx="522202" cy="397557"/>
            </a:xfrm>
            <a:custGeom>
              <a:avLst/>
              <a:gdLst>
                <a:gd name="T0" fmla="*/ 36 w 113"/>
                <a:gd name="T1" fmla="*/ 11 h 86"/>
                <a:gd name="T2" fmla="*/ 106 w 113"/>
                <a:gd name="T3" fmla="*/ 32 h 86"/>
                <a:gd name="T4" fmla="*/ 102 w 113"/>
                <a:gd name="T5" fmla="*/ 35 h 86"/>
                <a:gd name="T6" fmla="*/ 99 w 113"/>
                <a:gd name="T7" fmla="*/ 39 h 86"/>
                <a:gd name="T8" fmla="*/ 95 w 113"/>
                <a:gd name="T9" fmla="*/ 43 h 86"/>
                <a:gd name="T10" fmla="*/ 91 w 113"/>
                <a:gd name="T11" fmla="*/ 86 h 86"/>
                <a:gd name="T12" fmla="*/ 91 w 113"/>
                <a:gd name="T13" fmla="*/ 47 h 86"/>
                <a:gd name="T14" fmla="*/ 81 w 113"/>
                <a:gd name="T15" fmla="*/ 86 h 86"/>
                <a:gd name="T16" fmla="*/ 77 w 113"/>
                <a:gd name="T17" fmla="*/ 59 h 86"/>
                <a:gd name="T18" fmla="*/ 74 w 113"/>
                <a:gd name="T19" fmla="*/ 56 h 86"/>
                <a:gd name="T20" fmla="*/ 70 w 113"/>
                <a:gd name="T21" fmla="*/ 86 h 86"/>
                <a:gd name="T22" fmla="*/ 70 w 113"/>
                <a:gd name="T23" fmla="*/ 54 h 86"/>
                <a:gd name="T24" fmla="*/ 59 w 113"/>
                <a:gd name="T25" fmla="*/ 86 h 86"/>
                <a:gd name="T26" fmla="*/ 56 w 113"/>
                <a:gd name="T27" fmla="*/ 65 h 86"/>
                <a:gd name="T28" fmla="*/ 52 w 113"/>
                <a:gd name="T29" fmla="*/ 68 h 86"/>
                <a:gd name="T30" fmla="*/ 48 w 113"/>
                <a:gd name="T31" fmla="*/ 86 h 86"/>
                <a:gd name="T32" fmla="*/ 48 w 113"/>
                <a:gd name="T33" fmla="*/ 71 h 86"/>
                <a:gd name="T34" fmla="*/ 38 w 113"/>
                <a:gd name="T35" fmla="*/ 86 h 86"/>
                <a:gd name="T36" fmla="*/ 34 w 113"/>
                <a:gd name="T37" fmla="*/ 70 h 86"/>
                <a:gd name="T38" fmla="*/ 31 w 113"/>
                <a:gd name="T39" fmla="*/ 67 h 86"/>
                <a:gd name="T40" fmla="*/ 27 w 113"/>
                <a:gd name="T41" fmla="*/ 86 h 86"/>
                <a:gd name="T42" fmla="*/ 27 w 113"/>
                <a:gd name="T43" fmla="*/ 67 h 86"/>
                <a:gd name="T44" fmla="*/ 16 w 113"/>
                <a:gd name="T45" fmla="*/ 86 h 86"/>
                <a:gd name="T46" fmla="*/ 5 w 113"/>
                <a:gd name="T47" fmla="*/ 79 h 86"/>
                <a:gd name="T48" fmla="*/ 2 w 113"/>
                <a:gd name="T49" fmla="*/ 76 h 86"/>
                <a:gd name="T50" fmla="*/ 0 w 113"/>
                <a:gd name="T51" fmla="*/ 58 h 86"/>
                <a:gd name="T52" fmla="*/ 38 w 113"/>
                <a:gd name="T53" fmla="*/ 64 h 86"/>
                <a:gd name="T54" fmla="*/ 70 w 113"/>
                <a:gd name="T55" fmla="*/ 45 h 86"/>
                <a:gd name="T56" fmla="*/ 82 w 113"/>
                <a:gd name="T57" fmla="*/ 46 h 86"/>
                <a:gd name="T58" fmla="*/ 111 w 113"/>
                <a:gd name="T59" fmla="*/ 13 h 86"/>
                <a:gd name="T60" fmla="*/ 89 w 113"/>
                <a:gd name="T61" fmla="*/ 10 h 86"/>
                <a:gd name="T62" fmla="*/ 74 w 113"/>
                <a:gd name="T63" fmla="*/ 31 h 86"/>
                <a:gd name="T64" fmla="*/ 42 w 113"/>
                <a:gd name="T65" fmla="*/ 49 h 86"/>
                <a:gd name="T66" fmla="*/ 25 w 113"/>
                <a:gd name="T67" fmla="*/ 43 h 86"/>
                <a:gd name="T68" fmla="*/ 13 w 113"/>
                <a:gd name="T69" fmla="*/ 86 h 86"/>
                <a:gd name="T70" fmla="*/ 13 w 113"/>
                <a:gd name="T71" fmla="*/ 75 h 86"/>
                <a:gd name="T72" fmla="*/ 31 w 113"/>
                <a:gd name="T73" fmla="*/ 12 h 86"/>
                <a:gd name="T74" fmla="*/ 49 w 113"/>
                <a:gd name="T75" fmla="*/ 19 h 86"/>
                <a:gd name="T76" fmla="*/ 39 w 113"/>
                <a:gd name="T77" fmla="*/ 19 h 86"/>
                <a:gd name="T78" fmla="*/ 43 w 113"/>
                <a:gd name="T79" fmla="*/ 44 h 86"/>
                <a:gd name="T80" fmla="*/ 34 w 113"/>
                <a:gd name="T81" fmla="*/ 31 h 86"/>
                <a:gd name="T82" fmla="*/ 20 w 113"/>
                <a:gd name="T83" fmla="*/ 38 h 86"/>
                <a:gd name="T84" fmla="*/ 30 w 113"/>
                <a:gd name="T85" fmla="*/ 17 h 86"/>
                <a:gd name="T86" fmla="*/ 21 w 113"/>
                <a:gd name="T8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86">
                  <a:moveTo>
                    <a:pt x="36" y="2"/>
                  </a:moveTo>
                  <a:cubicBezTo>
                    <a:pt x="39" y="2"/>
                    <a:pt x="41" y="4"/>
                    <a:pt x="41" y="6"/>
                  </a:cubicBezTo>
                  <a:cubicBezTo>
                    <a:pt x="41" y="9"/>
                    <a:pt x="39" y="11"/>
                    <a:pt x="36" y="11"/>
                  </a:cubicBezTo>
                  <a:cubicBezTo>
                    <a:pt x="34" y="11"/>
                    <a:pt x="32" y="9"/>
                    <a:pt x="32" y="6"/>
                  </a:cubicBezTo>
                  <a:cubicBezTo>
                    <a:pt x="32" y="4"/>
                    <a:pt x="34" y="2"/>
                    <a:pt x="36" y="2"/>
                  </a:cubicBezTo>
                  <a:close/>
                  <a:moveTo>
                    <a:pt x="106" y="32"/>
                  </a:moveTo>
                  <a:cubicBezTo>
                    <a:pt x="106" y="86"/>
                    <a:pt x="106" y="86"/>
                    <a:pt x="106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lose/>
                  <a:moveTo>
                    <a:pt x="99" y="39"/>
                  </a:moveTo>
                  <a:cubicBezTo>
                    <a:pt x="99" y="86"/>
                    <a:pt x="99" y="86"/>
                    <a:pt x="99" y="86"/>
                  </a:cubicBezTo>
                  <a:cubicBezTo>
                    <a:pt x="97" y="86"/>
                    <a:pt x="96" y="86"/>
                    <a:pt x="95" y="86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9" y="39"/>
                    <a:pt x="99" y="39"/>
                    <a:pt x="99" y="39"/>
                  </a:cubicBezTo>
                  <a:close/>
                  <a:moveTo>
                    <a:pt x="91" y="47"/>
                  </a:moveTo>
                  <a:cubicBezTo>
                    <a:pt x="91" y="86"/>
                    <a:pt x="91" y="86"/>
                    <a:pt x="91" y="86"/>
                  </a:cubicBezTo>
                  <a:cubicBezTo>
                    <a:pt x="90" y="86"/>
                    <a:pt x="89" y="86"/>
                    <a:pt x="88" y="8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4" y="55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2" y="86"/>
                    <a:pt x="81" y="8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4" y="55"/>
                    <a:pt x="84" y="55"/>
                    <a:pt x="84" y="55"/>
                  </a:cubicBezTo>
                  <a:close/>
                  <a:moveTo>
                    <a:pt x="77" y="59"/>
                  </a:moveTo>
                  <a:cubicBezTo>
                    <a:pt x="77" y="86"/>
                    <a:pt x="77" y="86"/>
                    <a:pt x="77" y="86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70" y="54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69" y="86"/>
                    <a:pt x="68" y="86"/>
                    <a:pt x="66" y="8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0" y="54"/>
                    <a:pt x="70" y="54"/>
                    <a:pt x="70" y="54"/>
                  </a:cubicBezTo>
                  <a:close/>
                  <a:moveTo>
                    <a:pt x="63" y="59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62" y="86"/>
                    <a:pt x="60" y="86"/>
                    <a:pt x="59" y="86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3" y="59"/>
                    <a:pt x="63" y="59"/>
                    <a:pt x="63" y="59"/>
                  </a:cubicBezTo>
                  <a:close/>
                  <a:moveTo>
                    <a:pt x="56" y="65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48" y="71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6" y="86"/>
                    <a:pt x="45" y="8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8" y="71"/>
                    <a:pt x="48" y="71"/>
                    <a:pt x="48" y="71"/>
                  </a:cubicBezTo>
                  <a:close/>
                  <a:moveTo>
                    <a:pt x="41" y="75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0" y="86"/>
                    <a:pt x="39" y="86"/>
                    <a:pt x="38" y="8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1" y="75"/>
                    <a:pt x="41" y="75"/>
                    <a:pt x="41" y="75"/>
                  </a:cubicBezTo>
                  <a:close/>
                  <a:moveTo>
                    <a:pt x="34" y="70"/>
                  </a:moveTo>
                  <a:cubicBezTo>
                    <a:pt x="34" y="86"/>
                    <a:pt x="34" y="86"/>
                    <a:pt x="34" y="86"/>
                  </a:cubicBezTo>
                  <a:cubicBezTo>
                    <a:pt x="33" y="86"/>
                    <a:pt x="32" y="86"/>
                    <a:pt x="31" y="8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4" y="70"/>
                    <a:pt x="34" y="70"/>
                    <a:pt x="34" y="70"/>
                  </a:cubicBezTo>
                  <a:close/>
                  <a:moveTo>
                    <a:pt x="27" y="67"/>
                  </a:move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6"/>
                    <a:pt x="23" y="86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27" y="67"/>
                    <a:pt x="27" y="67"/>
                  </a:cubicBezTo>
                  <a:close/>
                  <a:moveTo>
                    <a:pt x="20" y="71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9" y="86"/>
                    <a:pt x="17" y="86"/>
                    <a:pt x="16" y="86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0" y="71"/>
                    <a:pt x="20" y="71"/>
                    <a:pt x="20" y="71"/>
                  </a:cubicBezTo>
                  <a:close/>
                  <a:moveTo>
                    <a:pt x="5" y="79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5" y="79"/>
                    <a:pt x="5" y="79"/>
                    <a:pt x="5" y="79"/>
                  </a:cubicBezTo>
                  <a:close/>
                  <a:moveTo>
                    <a:pt x="0" y="58"/>
                  </a:moveTo>
                  <a:cubicBezTo>
                    <a:pt x="7" y="70"/>
                    <a:pt x="7" y="70"/>
                    <a:pt x="7" y="7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3" y="75"/>
                  </a:moveTo>
                  <a:cubicBezTo>
                    <a:pt x="13" y="86"/>
                    <a:pt x="13" y="86"/>
                    <a:pt x="13" y="86"/>
                  </a:cubicBezTo>
                  <a:cubicBezTo>
                    <a:pt x="11" y="86"/>
                    <a:pt x="10" y="86"/>
                    <a:pt x="9" y="8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75"/>
                    <a:pt x="13" y="75"/>
                    <a:pt x="13" y="75"/>
                  </a:cubicBezTo>
                  <a:close/>
                  <a:moveTo>
                    <a:pt x="21" y="22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3"/>
                    <a:pt x="31" y="38"/>
                    <a:pt x="31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75306" y="1648038"/>
            <a:ext cx="1728788" cy="784225"/>
            <a:chOff x="3417367" y="1348728"/>
            <a:chExt cx="1728788" cy="784225"/>
          </a:xfrm>
          <a:solidFill>
            <a:srgbClr val="1C50A2"/>
          </a:solidFill>
        </p:grpSpPr>
        <p:sp>
          <p:nvSpPr>
            <p:cNvPr id="28" name="Freeform 8"/>
            <p:cNvSpPr/>
            <p:nvPr/>
          </p:nvSpPr>
          <p:spPr bwMode="auto">
            <a:xfrm>
              <a:off x="3417367" y="1348728"/>
              <a:ext cx="1728788" cy="784225"/>
            </a:xfrm>
            <a:custGeom>
              <a:avLst/>
              <a:gdLst>
                <a:gd name="T0" fmla="*/ 331 w 461"/>
                <a:gd name="T1" fmla="*/ 0 h 209"/>
                <a:gd name="T2" fmla="*/ 201 w 461"/>
                <a:gd name="T3" fmla="*/ 24 h 209"/>
                <a:gd name="T4" fmla="*/ 187 w 461"/>
                <a:gd name="T5" fmla="*/ 29 h 209"/>
                <a:gd name="T6" fmla="*/ 174 w 461"/>
                <a:gd name="T7" fmla="*/ 35 h 209"/>
                <a:gd name="T8" fmla="*/ 0 w 461"/>
                <a:gd name="T9" fmla="*/ 209 h 209"/>
                <a:gd name="T10" fmla="*/ 174 w 461"/>
                <a:gd name="T11" fmla="*/ 209 h 209"/>
                <a:gd name="T12" fmla="*/ 187 w 461"/>
                <a:gd name="T13" fmla="*/ 209 h 209"/>
                <a:gd name="T14" fmla="*/ 201 w 461"/>
                <a:gd name="T15" fmla="*/ 209 h 209"/>
                <a:gd name="T16" fmla="*/ 461 w 461"/>
                <a:gd name="T17" fmla="*/ 209 h 209"/>
                <a:gd name="T18" fmla="*/ 461 w 461"/>
                <a:gd name="T19" fmla="*/ 24 h 209"/>
                <a:gd name="T20" fmla="*/ 331 w 461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1" h="209">
                  <a:moveTo>
                    <a:pt x="331" y="0"/>
                  </a:moveTo>
                  <a:cubicBezTo>
                    <a:pt x="285" y="0"/>
                    <a:pt x="241" y="8"/>
                    <a:pt x="201" y="24"/>
                  </a:cubicBezTo>
                  <a:cubicBezTo>
                    <a:pt x="196" y="26"/>
                    <a:pt x="192" y="27"/>
                    <a:pt x="187" y="29"/>
                  </a:cubicBezTo>
                  <a:cubicBezTo>
                    <a:pt x="183" y="31"/>
                    <a:pt x="178" y="33"/>
                    <a:pt x="174" y="35"/>
                  </a:cubicBezTo>
                  <a:cubicBezTo>
                    <a:pt x="98" y="71"/>
                    <a:pt x="36" y="133"/>
                    <a:pt x="0" y="209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201" y="209"/>
                    <a:pt x="201" y="209"/>
                    <a:pt x="201" y="209"/>
                  </a:cubicBezTo>
                  <a:cubicBezTo>
                    <a:pt x="461" y="209"/>
                    <a:pt x="461" y="209"/>
                    <a:pt x="461" y="209"/>
                  </a:cubicBezTo>
                  <a:cubicBezTo>
                    <a:pt x="461" y="24"/>
                    <a:pt x="461" y="24"/>
                    <a:pt x="461" y="24"/>
                  </a:cubicBezTo>
                  <a:cubicBezTo>
                    <a:pt x="420" y="8"/>
                    <a:pt x="377" y="0"/>
                    <a:pt x="331" y="0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标题层"/>
            <p:cNvSpPr txBox="1"/>
            <p:nvPr/>
          </p:nvSpPr>
          <p:spPr bwMode="auto">
            <a:xfrm>
              <a:off x="4434768" y="1518855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01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687462" y="1795823"/>
            <a:ext cx="782637" cy="1725613"/>
            <a:chOff x="5229523" y="1496513"/>
            <a:chExt cx="782637" cy="1725613"/>
          </a:xfrm>
          <a:solidFill>
            <a:srgbClr val="1C50A2"/>
          </a:solidFill>
        </p:grpSpPr>
        <p:sp>
          <p:nvSpPr>
            <p:cNvPr id="26" name="Freeform 6"/>
            <p:cNvSpPr/>
            <p:nvPr/>
          </p:nvSpPr>
          <p:spPr bwMode="auto">
            <a:xfrm rot="16200000">
              <a:off x="4758035" y="1968001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标题层"/>
            <p:cNvSpPr txBox="1"/>
            <p:nvPr/>
          </p:nvSpPr>
          <p:spPr bwMode="auto">
            <a:xfrm>
              <a:off x="5290900" y="2696602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02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629369" y="3610188"/>
            <a:ext cx="1725613" cy="782637"/>
            <a:chOff x="4171430" y="3310878"/>
            <a:chExt cx="1725613" cy="782637"/>
          </a:xfrm>
          <a:solidFill>
            <a:srgbClr val="1C50A2"/>
          </a:solidFill>
        </p:grpSpPr>
        <p:sp>
          <p:nvSpPr>
            <p:cNvPr id="24" name="Freeform 6"/>
            <p:cNvSpPr/>
            <p:nvPr/>
          </p:nvSpPr>
          <p:spPr bwMode="auto">
            <a:xfrm>
              <a:off x="4171430" y="3310878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标题层"/>
            <p:cNvSpPr txBox="1"/>
            <p:nvPr/>
          </p:nvSpPr>
          <p:spPr bwMode="auto">
            <a:xfrm>
              <a:off x="4171430" y="3440586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03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54583" y="2529200"/>
            <a:ext cx="782637" cy="1725613"/>
            <a:chOff x="3296644" y="2229890"/>
            <a:chExt cx="782637" cy="1725613"/>
          </a:xfrm>
          <a:solidFill>
            <a:srgbClr val="1C50A2"/>
          </a:solidFill>
        </p:grpSpPr>
        <p:sp>
          <p:nvSpPr>
            <p:cNvPr id="22" name="Freeform 6"/>
            <p:cNvSpPr/>
            <p:nvPr/>
          </p:nvSpPr>
          <p:spPr bwMode="auto">
            <a:xfrm rot="5400000">
              <a:off x="2825156" y="2701378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标题层"/>
            <p:cNvSpPr txBox="1"/>
            <p:nvPr/>
          </p:nvSpPr>
          <p:spPr bwMode="auto">
            <a:xfrm>
              <a:off x="3417367" y="2229890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04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4661787" y="2185450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7044285" y="2185450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20" name="直接连接符 19"/>
          <p:cNvCxnSpPr/>
          <p:nvPr/>
        </p:nvCxnSpPr>
        <p:spPr>
          <a:xfrm>
            <a:off x="7044285" y="3755207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4661787" y="3755207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sp>
        <p:nvSpPr>
          <p:cNvPr id="41" name="îṡ1îďe">
            <a:extLst>
              <a:ext uri="{FF2B5EF4-FFF2-40B4-BE49-F238E27FC236}">
                <a16:creationId xmlns:a16="http://schemas.microsoft.com/office/drawing/2014/main" id="{DDEA5459-DBA3-4620-B04F-FCCC4A23EFBA}"/>
              </a:ext>
            </a:extLst>
          </p:cNvPr>
          <p:cNvSpPr txBox="1"/>
          <p:nvPr/>
        </p:nvSpPr>
        <p:spPr bwMode="auto">
          <a:xfrm>
            <a:off x="1775920" y="1474359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软件概述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" name="íşļîďe">
            <a:extLst>
              <a:ext uri="{FF2B5EF4-FFF2-40B4-BE49-F238E27FC236}">
                <a16:creationId xmlns:a16="http://schemas.microsoft.com/office/drawing/2014/main" id="{7126D662-0C05-4F12-AAE2-C69DBDAA1A0B}"/>
              </a:ext>
            </a:extLst>
          </p:cNvPr>
          <p:cNvSpPr/>
          <p:nvPr/>
        </p:nvSpPr>
        <p:spPr bwMode="auto">
          <a:xfrm>
            <a:off x="1569886" y="1954794"/>
            <a:ext cx="2862873" cy="208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我们小组开发的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记录分享软件（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Days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）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能够在手机上记录生活的点点滴滴打卡，同时可以发布分享自己的遇到的有趣的新鲜事，收藏别人的动态。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3" name="íŝļîḍè">
            <a:extLst>
              <a:ext uri="{FF2B5EF4-FFF2-40B4-BE49-F238E27FC236}">
                <a16:creationId xmlns:a16="http://schemas.microsoft.com/office/drawing/2014/main" id="{25DD0994-382F-463E-88DA-4026B74AD889}"/>
              </a:ext>
            </a:extLst>
          </p:cNvPr>
          <p:cNvSpPr txBox="1"/>
          <p:nvPr/>
        </p:nvSpPr>
        <p:spPr bwMode="auto">
          <a:xfrm>
            <a:off x="8011232" y="3617064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文档概述</a:t>
            </a:r>
            <a:endParaRPr lang="en-US" altLang="zh-CN" b="1" dirty="0">
              <a:solidFill>
                <a:schemeClr val="accent3">
                  <a:lumMod val="60000"/>
                  <a:lumOff val="40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44" name="îṣļïďê">
            <a:extLst>
              <a:ext uri="{FF2B5EF4-FFF2-40B4-BE49-F238E27FC236}">
                <a16:creationId xmlns:a16="http://schemas.microsoft.com/office/drawing/2014/main" id="{761E6DB2-ADD7-4112-926C-F542838253E4}"/>
              </a:ext>
            </a:extLst>
          </p:cNvPr>
          <p:cNvSpPr/>
          <p:nvPr/>
        </p:nvSpPr>
        <p:spPr bwMode="auto">
          <a:xfrm>
            <a:off x="8011232" y="4108709"/>
            <a:ext cx="3447654" cy="127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文档的使用除了项目开发团队的内部使用外，还需提交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用户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和客户组织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负责人审查批准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文档的使用遵守国家先关法律法规，未经允许不得对外公开，有一定的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保密性和私密性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。</a:t>
            </a:r>
          </a:p>
        </p:txBody>
      </p:sp>
      <p:sp>
        <p:nvSpPr>
          <p:cNvPr id="45" name="îṧḷíḓê">
            <a:extLst>
              <a:ext uri="{FF2B5EF4-FFF2-40B4-BE49-F238E27FC236}">
                <a16:creationId xmlns:a16="http://schemas.microsoft.com/office/drawing/2014/main" id="{128E0E25-9F98-4BB8-B87D-B490B9C80330}"/>
              </a:ext>
            </a:extLst>
          </p:cNvPr>
          <p:cNvSpPr txBox="1"/>
          <p:nvPr/>
        </p:nvSpPr>
        <p:spPr bwMode="auto">
          <a:xfrm>
            <a:off x="1793853" y="3241082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基线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093E8AC9-F767-4C2B-A86E-DA7C542E8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600980"/>
              </p:ext>
            </p:extLst>
          </p:nvPr>
        </p:nvGraphicFramePr>
        <p:xfrm>
          <a:off x="638175" y="3901304"/>
          <a:ext cx="4237131" cy="25143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3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51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3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基线名称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基线缩写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计划建立日期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</a:pPr>
                      <a:r>
                        <a:rPr lang="zh-CN" altLang="en-US" sz="12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计划完成时间</a:t>
                      </a: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软件需求基线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SRBL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2020/11/07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2020/11/18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概要设计基线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PDBL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2020/11/19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2020/11/26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详细设计基线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DDBL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2020/11/27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2020/12/03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>
                          <a:effectLst/>
                        </a:rPr>
                        <a:t>代码基线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SCBL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2020/12/04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2020/12/20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测试基线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STBL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2020/12/21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2020/12/30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运行基线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PRBL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2020/12/31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2021/01/13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7" name="íṩľiḍê">
            <a:extLst>
              <a:ext uri="{FF2B5EF4-FFF2-40B4-BE49-F238E27FC236}">
                <a16:creationId xmlns:a16="http://schemas.microsoft.com/office/drawing/2014/main" id="{C622FBE0-15AB-442A-B3D7-AE9476A17AEC}"/>
              </a:ext>
            </a:extLst>
          </p:cNvPr>
          <p:cNvSpPr txBox="1"/>
          <p:nvPr/>
        </p:nvSpPr>
        <p:spPr bwMode="auto">
          <a:xfrm>
            <a:off x="8154943" y="1477110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8" name="ïṥ1ïḍè">
            <a:extLst>
              <a:ext uri="{FF2B5EF4-FFF2-40B4-BE49-F238E27FC236}">
                <a16:creationId xmlns:a16="http://schemas.microsoft.com/office/drawing/2014/main" id="{6AC95EDB-5153-4504-893A-1D20BEE3B9D6}"/>
              </a:ext>
            </a:extLst>
          </p:cNvPr>
          <p:cNvSpPr/>
          <p:nvPr/>
        </p:nvSpPr>
        <p:spPr bwMode="auto">
          <a:xfrm>
            <a:off x="8011232" y="2040151"/>
            <a:ext cx="3901306" cy="138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项目名称：移动端记录分享服务型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App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应用程序（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Days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）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项目用途：在学生繁忙的生活中提供一些便利与休闲娱乐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任务提出者：杨枨老师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项目开发者：陈玲曦、刘书宇、童峻涛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用户：浙大城市学院学生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620267"/>
      </p:ext>
    </p:extLst>
  </p:cSld>
  <p:clrMapOvr>
    <a:masterClrMapping/>
  </p:clrMapOvr>
  <p:transition spd="slow" advClick="0" advTm="5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任务分配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40F701D-30DF-48BE-9BD6-CC004A91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00" y="760624"/>
            <a:ext cx="3918837" cy="284339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D64B059-38AA-4D14-90D5-1CE2EDAAF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999" y="3604022"/>
            <a:ext cx="3918837" cy="29619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A3DF74-8D90-4368-A328-78B4B70C2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13" y="4153518"/>
            <a:ext cx="6100448" cy="21385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B943B2F-02BD-4ED1-A732-6CA0F2539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713" y="879482"/>
            <a:ext cx="5793557" cy="30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51359"/>
      </p:ext>
    </p:extLst>
  </p:cSld>
  <p:clrMapOvr>
    <a:masterClrMapping/>
  </p:clrMapOvr>
  <p:transition spd="slow" advClick="0" advTm="5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2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195" y="3280"/>
              <a:ext cx="2978" cy="736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可行性分析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1" y="2795"/>
              <a:ext cx="1642" cy="1413"/>
              <a:chOff x="5838251" y="1774523"/>
              <a:chExt cx="1043371" cy="896894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566" y="1774523"/>
                <a:ext cx="1043056" cy="666113"/>
                <a:chOff x="9139991" y="2649839"/>
                <a:chExt cx="1390741" cy="888150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40243" y="2950904"/>
                  <a:ext cx="1211132" cy="3076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2-2 </a:t>
                  </a:r>
                  <a:r>
                    <a:rPr lang="zh-CN" altLang="en-US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关键技术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39991" y="3230321"/>
                  <a:ext cx="1390741" cy="3076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2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-3 </a:t>
                  </a:r>
                  <a:r>
                    <a:rPr kumimoji="1" lang="zh-CN" altLang="en-US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系统结构图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38251" y="2440675"/>
                <a:ext cx="908551" cy="230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2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-4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系统流图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9146F6F2-9222-48C2-B1F2-CAB01C812D34}"/>
              </a:ext>
            </a:extLst>
          </p:cNvPr>
          <p:cNvSpPr/>
          <p:nvPr/>
        </p:nvSpPr>
        <p:spPr>
          <a:xfrm>
            <a:off x="7796012" y="2753602"/>
            <a:ext cx="174919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2-1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可行性分析文档</a:t>
            </a:r>
          </a:p>
        </p:txBody>
      </p:sp>
    </p:spTree>
    <p:extLst>
      <p:ext uri="{BB962C8B-B14F-4D97-AF65-F5344CB8AC3E}">
        <p14:creationId xmlns:p14="http://schemas.microsoft.com/office/powerpoint/2010/main" val="4108411002"/>
      </p:ext>
    </p:extLst>
  </p:cSld>
  <p:clrMapOvr>
    <a:masterClrMapping/>
  </p:clrMapOvr>
  <p:transition spd="slow" advClick="0" advTm="5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7" y="206003"/>
            <a:ext cx="2130763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可行性分析文档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DC1A849-C212-4B6A-BD17-6682C3CF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38" y="1008683"/>
            <a:ext cx="3573337" cy="477902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BC6B8C6-8572-4148-9804-355B8A983DEF}"/>
              </a:ext>
            </a:extLst>
          </p:cNvPr>
          <p:cNvSpPr txBox="1"/>
          <p:nvPr/>
        </p:nvSpPr>
        <p:spPr>
          <a:xfrm>
            <a:off x="4433432" y="781919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）经济可行性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076AA7B-57E0-400E-AACD-816760425FB4}"/>
              </a:ext>
            </a:extLst>
          </p:cNvPr>
          <p:cNvSpPr txBox="1"/>
          <p:nvPr/>
        </p:nvSpPr>
        <p:spPr>
          <a:xfrm>
            <a:off x="4433432" y="5793751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）技术可行性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2226105-DE6F-414C-949F-A8D195AB17A6}"/>
              </a:ext>
            </a:extLst>
          </p:cNvPr>
          <p:cNvSpPr txBox="1"/>
          <p:nvPr/>
        </p:nvSpPr>
        <p:spPr>
          <a:xfrm>
            <a:off x="4433432" y="3528034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）社会可行性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E2D7686-055D-4762-8BE7-ED0DA724E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259" y="1209433"/>
            <a:ext cx="3373981" cy="228719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F2F31D1-9216-4A2A-A6D4-38B63FBF3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208" y="1208382"/>
            <a:ext cx="1323117" cy="2500206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02EC9F9A-06A6-4668-BC10-2641B543269F}"/>
              </a:ext>
            </a:extLst>
          </p:cNvPr>
          <p:cNvSpPr txBox="1"/>
          <p:nvPr/>
        </p:nvSpPr>
        <p:spPr>
          <a:xfrm>
            <a:off x="4524375" y="3987333"/>
            <a:ext cx="7031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a.</a:t>
            </a:r>
            <a:r>
              <a:rPr lang="zh-CN" altLang="zh-CN" sz="1800" kern="100" dirty="0">
                <a:solidFill>
                  <a:srgbClr val="0070C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简洁明了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UI 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和快捷的操作特性，预测不会出现使用困难的现象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3F3E962-9C12-4D0D-8D23-8439A1067D89}"/>
              </a:ext>
            </a:extLst>
          </p:cNvPr>
          <p:cNvSpPr txBox="1"/>
          <p:nvPr/>
        </p:nvSpPr>
        <p:spPr>
          <a:xfrm>
            <a:off x="4524375" y="4361347"/>
            <a:ext cx="70317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b.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软件为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本组设计研发，没有签订任何合同，不存在合同责任，也不存在任何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侵犯、妨碍和责任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问题。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476D3F7-3AEB-4A90-ABAB-4F502AE40EBE}"/>
              </a:ext>
            </a:extLst>
          </p:cNvPr>
          <p:cNvSpPr txBox="1"/>
          <p:nvPr/>
        </p:nvSpPr>
        <p:spPr>
          <a:xfrm>
            <a:off x="4524375" y="50076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c.</a:t>
            </a:r>
            <a:r>
              <a:rPr lang="zh-CN" altLang="zh-CN" sz="1800" kern="100" dirty="0">
                <a:solidFill>
                  <a:srgbClr val="00B05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开发软件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均为正版授权软件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541FCE2-1805-4168-9CA5-98A421D7D9A3}"/>
              </a:ext>
            </a:extLst>
          </p:cNvPr>
          <p:cNvSpPr txBox="1"/>
          <p:nvPr/>
        </p:nvSpPr>
        <p:spPr>
          <a:xfrm>
            <a:off x="4251325" y="5305719"/>
            <a:ext cx="6096000" cy="468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d.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没有任何强制以及</a:t>
            </a:r>
            <a:r>
              <a:rPr lang="zh-CN" altLang="zh-CN" sz="1800" kern="100" dirty="0">
                <a:solidFill>
                  <a:srgbClr val="F1850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捆绑消费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75283135"/>
      </p:ext>
    </p:extLst>
  </p:cSld>
  <p:clrMapOvr>
    <a:masterClrMapping/>
  </p:clrMapOvr>
  <p:transition spd="slow" advClick="0" advTm="5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关键技术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E2920C-AB69-4C62-A8E8-72E5E159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57" y="1100614"/>
            <a:ext cx="2130764" cy="98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jango">
            <a:extLst>
              <a:ext uri="{FF2B5EF4-FFF2-40B4-BE49-F238E27FC236}">
                <a16:creationId xmlns:a16="http://schemas.microsoft.com/office/drawing/2014/main" id="{A80E8357-ECDC-4ACD-87E4-995D0D478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57" y="2322442"/>
            <a:ext cx="2147904" cy="108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11BAA67-E153-44E8-8290-550A23F8E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17" y="3756171"/>
            <a:ext cx="2158844" cy="86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633638E1-E5C6-40FA-81E8-6554EEC927A8}"/>
              </a:ext>
            </a:extLst>
          </p:cNvPr>
          <p:cNvSpPr/>
          <p:nvPr/>
        </p:nvSpPr>
        <p:spPr>
          <a:xfrm>
            <a:off x="3895286" y="5117414"/>
            <a:ext cx="6331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人对云端都没有了解，经搜索了解后决定选择阿里云轻量应用服务器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Windows 2019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数据中心版。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DD0E775-40D6-4626-A510-DAB52239D1E7}"/>
              </a:ext>
            </a:extLst>
          </p:cNvPr>
          <p:cNvSpPr txBox="1"/>
          <p:nvPr/>
        </p:nvSpPr>
        <p:spPr>
          <a:xfrm>
            <a:off x="3895287" y="1148159"/>
            <a:ext cx="6331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了解较少，使用较好的工具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Android studio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开发，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框架有较多模板控件等方便开发，最重要的是能够跨平台开发，故前端开发采用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。一开始想用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vue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写，后来放弃了。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415F464-828C-4539-A7E2-83FD7A5909EE}"/>
              </a:ext>
            </a:extLst>
          </p:cNvPr>
          <p:cNvSpPr txBox="1"/>
          <p:nvPr/>
        </p:nvSpPr>
        <p:spPr>
          <a:xfrm>
            <a:off x="3895286" y="2340400"/>
            <a:ext cx="6331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没有了解，在稍微了解和前辈推荐后决定后端采用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en-US" altLang="zh-CN" sz="1600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django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，以及本身其语言难度不难，代码有更高的维护性，适合新手后端开发，故后端开发采用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63992C-6F03-4D1F-8903-C002CEDC7312}"/>
              </a:ext>
            </a:extLst>
          </p:cNvPr>
          <p:cNvSpPr txBox="1"/>
          <p:nvPr/>
        </p:nvSpPr>
        <p:spPr>
          <a:xfrm>
            <a:off x="3895286" y="3728907"/>
            <a:ext cx="6331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MySQL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比较熟悉，但经深入了解后选择了轻量级数据库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SQLite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。数据导入导出备份恢复都是复制文件，维护难度低且读速度快。比较适合本项目记录类型的信息存储。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51C8156-220D-4163-9159-2ACCB0B0E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117" y="4948010"/>
            <a:ext cx="2144804" cy="86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05898"/>
      </p:ext>
    </p:extLst>
  </p:cSld>
  <p:clrMapOvr>
    <a:masterClrMapping/>
  </p:clrMapOvr>
  <p:transition spd="slow" advClick="0" advTm="5000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heme/theme1.xml><?xml version="1.0" encoding="utf-8"?>
<a:theme xmlns:a="http://schemas.openxmlformats.org/drawingml/2006/main" name="第一PPT，www.1ppt.com">
  <a:themeElements>
    <a:clrScheme name="LvyhTools保存的主题色-20171125-17183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8459C"/>
      </a:accent1>
      <a:accent2>
        <a:srgbClr val="396AB0"/>
      </a:accent2>
      <a:accent3>
        <a:srgbClr val="235F90"/>
      </a:accent3>
      <a:accent4>
        <a:srgbClr val="18459C"/>
      </a:accent4>
      <a:accent5>
        <a:srgbClr val="396AB0"/>
      </a:accent5>
      <a:accent6>
        <a:srgbClr val="235F90"/>
      </a:accent6>
      <a:hlink>
        <a:srgbClr val="4276AA"/>
      </a:hlink>
      <a:folHlink>
        <a:srgbClr val="BFBFBF"/>
      </a:folHlink>
    </a:clrScheme>
    <a:fontScheme name="qye2rwp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AOTU.potx" id="{F318B959-5051-4F41-8ABF-EEF66110BA2D}" vid="{2497279A-5359-480D-8C66-528A34D139F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BAOTU</Template>
  <TotalTime>1848</TotalTime>
  <Words>4560</Words>
  <Application>Microsoft Office PowerPoint</Application>
  <PresentationFormat>宽屏</PresentationFormat>
  <Paragraphs>569</Paragraphs>
  <Slides>45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0" baseType="lpstr">
      <vt:lpstr>-apple-system</vt:lpstr>
      <vt:lpstr>Chelsea</vt:lpstr>
      <vt:lpstr>等线</vt:lpstr>
      <vt:lpstr>方正兰亭黑简体</vt:lpstr>
      <vt:lpstr>华文行楷</vt:lpstr>
      <vt:lpstr>华文楷体</vt:lpstr>
      <vt:lpstr>楷体</vt:lpstr>
      <vt:lpstr>宋体</vt:lpstr>
      <vt:lpstr>微软雅黑</vt:lpstr>
      <vt:lpstr>微软雅黑</vt:lpstr>
      <vt:lpstr>Arial</vt:lpstr>
      <vt:lpstr>Arial</vt:lpstr>
      <vt:lpstr>Calibri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彩色点线多边形</dc:title>
  <dc:creator>第一PPT</dc:creator>
  <cp:keywords>www.1ppt.com</cp:keywords>
  <dc:description>www.1ppt.com</dc:description>
  <cp:lastModifiedBy>Anchovy</cp:lastModifiedBy>
  <cp:revision>358</cp:revision>
  <cp:lastPrinted>2021-01-06T03:18:57Z</cp:lastPrinted>
  <dcterms:created xsi:type="dcterms:W3CDTF">2018-03-10T07:16:38Z</dcterms:created>
  <dcterms:modified xsi:type="dcterms:W3CDTF">2021-01-18T10:36:52Z</dcterms:modified>
</cp:coreProperties>
</file>